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81" r:id="rId4"/>
    <p:sldId id="259" r:id="rId5"/>
    <p:sldId id="260" r:id="rId6"/>
    <p:sldId id="261" r:id="rId7"/>
    <p:sldId id="258" r:id="rId8"/>
    <p:sldId id="283" r:id="rId9"/>
    <p:sldId id="265" r:id="rId10"/>
    <p:sldId id="267" r:id="rId11"/>
    <p:sldId id="264" r:id="rId12"/>
    <p:sldId id="268" r:id="rId13"/>
    <p:sldId id="270" r:id="rId14"/>
    <p:sldId id="282" r:id="rId15"/>
    <p:sldId id="266" r:id="rId16"/>
    <p:sldId id="269" r:id="rId17"/>
    <p:sldId id="271" r:id="rId18"/>
    <p:sldId id="276" r:id="rId19"/>
    <p:sldId id="277" r:id="rId20"/>
    <p:sldId id="272" r:id="rId21"/>
    <p:sldId id="275" r:id="rId22"/>
    <p:sldId id="273" r:id="rId23"/>
    <p:sldId id="274" r:id="rId24"/>
    <p:sldId id="278" r:id="rId25"/>
    <p:sldId id="280" r:id="rId26"/>
    <p:sldId id="279" r:id="rId27"/>
    <p:sldId id="288" r:id="rId28"/>
    <p:sldId id="285" r:id="rId29"/>
    <p:sldId id="289" r:id="rId30"/>
    <p:sldId id="290" r:id="rId31"/>
  </p:sldIdLst>
  <p:sldSz cx="9144000" cy="6858000" type="screen4x3"/>
  <p:notesSz cx="7188200" cy="94488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8" autoAdjust="0"/>
    <p:restoredTop sz="96516" autoAdjust="0"/>
  </p:normalViewPr>
  <p:slideViewPr>
    <p:cSldViewPr>
      <p:cViewPr>
        <p:scale>
          <a:sx n="78" d="100"/>
          <a:sy n="78" d="100"/>
        </p:scale>
        <p:origin x="-1140" y="-7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10.jpeg>
</file>

<file path=ppt/media/image11.jpeg>
</file>

<file path=ppt/media/image2.png>
</file>

<file path=ppt/media/image3.png>
</file>

<file path=ppt/media/image4.png>
</file>

<file path=ppt/media/image5.png>
</file>

<file path=ppt/media/image6.jpeg>
</file>

<file path=ppt/media/image7.png>
</file>

<file path=ppt/media/image8.jp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435452E-64C4-4758-A99D-F31F6B5EBDA5}" type="datetimeFigureOut">
              <a:rPr lang="en-US" smtClean="0"/>
              <a:t>8/27/2014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B04819-40CC-4E9D-BAEA-746639754A5F}" type="slidenum">
              <a:rPr lang="en-US" smtClean="0"/>
              <a:t>‹#›</a:t>
            </a:fld>
            <a:endParaRPr lang="en-US"/>
          </a:p>
        </p:txBody>
      </p:sp>
    </p:spTree>
    <p:extLst>
      <p:ext uri="{BB962C8B-B14F-4D97-AF65-F5344CB8AC3E}">
        <p14:creationId xmlns:p14="http://schemas.microsoft.com/office/powerpoint/2010/main" val="25840855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35452E-64C4-4758-A99D-F31F6B5EBDA5}" type="datetimeFigureOut">
              <a:rPr lang="en-US" smtClean="0"/>
              <a:t>8/27/2014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B04819-40CC-4E9D-BAEA-746639754A5F}" type="slidenum">
              <a:rPr lang="en-US" smtClean="0"/>
              <a:t>‹#›</a:t>
            </a:fld>
            <a:endParaRPr lang="en-US"/>
          </a:p>
        </p:txBody>
      </p:sp>
    </p:spTree>
    <p:extLst>
      <p:ext uri="{BB962C8B-B14F-4D97-AF65-F5344CB8AC3E}">
        <p14:creationId xmlns:p14="http://schemas.microsoft.com/office/powerpoint/2010/main" val="3334677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35452E-64C4-4758-A99D-F31F6B5EBDA5}" type="datetimeFigureOut">
              <a:rPr lang="en-US" smtClean="0"/>
              <a:t>8/27/2014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B04819-40CC-4E9D-BAEA-746639754A5F}" type="slidenum">
              <a:rPr lang="en-US" smtClean="0"/>
              <a:t>‹#›</a:t>
            </a:fld>
            <a:endParaRPr lang="en-US"/>
          </a:p>
        </p:txBody>
      </p:sp>
    </p:spTree>
    <p:extLst>
      <p:ext uri="{BB962C8B-B14F-4D97-AF65-F5344CB8AC3E}">
        <p14:creationId xmlns:p14="http://schemas.microsoft.com/office/powerpoint/2010/main" val="17099633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35452E-64C4-4758-A99D-F31F6B5EBDA5}" type="datetimeFigureOut">
              <a:rPr lang="en-US" smtClean="0"/>
              <a:t>8/27/2014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B04819-40CC-4E9D-BAEA-746639754A5F}" type="slidenum">
              <a:rPr lang="en-US" smtClean="0"/>
              <a:t>‹#›</a:t>
            </a:fld>
            <a:endParaRPr lang="en-US"/>
          </a:p>
        </p:txBody>
      </p:sp>
    </p:spTree>
    <p:extLst>
      <p:ext uri="{BB962C8B-B14F-4D97-AF65-F5344CB8AC3E}">
        <p14:creationId xmlns:p14="http://schemas.microsoft.com/office/powerpoint/2010/main" val="31165268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35452E-64C4-4758-A99D-F31F6B5EBDA5}" type="datetimeFigureOut">
              <a:rPr lang="en-US" smtClean="0"/>
              <a:t>8/27/2014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B04819-40CC-4E9D-BAEA-746639754A5F}" type="slidenum">
              <a:rPr lang="en-US" smtClean="0"/>
              <a:t>‹#›</a:t>
            </a:fld>
            <a:endParaRPr lang="en-US"/>
          </a:p>
        </p:txBody>
      </p:sp>
    </p:spTree>
    <p:extLst>
      <p:ext uri="{BB962C8B-B14F-4D97-AF65-F5344CB8AC3E}">
        <p14:creationId xmlns:p14="http://schemas.microsoft.com/office/powerpoint/2010/main" val="27782409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435452E-64C4-4758-A99D-F31F6B5EBDA5}" type="datetimeFigureOut">
              <a:rPr lang="en-US" smtClean="0"/>
              <a:t>8/27/2014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B04819-40CC-4E9D-BAEA-746639754A5F}" type="slidenum">
              <a:rPr lang="en-US" smtClean="0"/>
              <a:t>‹#›</a:t>
            </a:fld>
            <a:endParaRPr lang="en-US"/>
          </a:p>
        </p:txBody>
      </p:sp>
    </p:spTree>
    <p:extLst>
      <p:ext uri="{BB962C8B-B14F-4D97-AF65-F5344CB8AC3E}">
        <p14:creationId xmlns:p14="http://schemas.microsoft.com/office/powerpoint/2010/main" val="2722481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435452E-64C4-4758-A99D-F31F6B5EBDA5}" type="datetimeFigureOut">
              <a:rPr lang="en-US" smtClean="0"/>
              <a:t>8/27/2014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B04819-40CC-4E9D-BAEA-746639754A5F}" type="slidenum">
              <a:rPr lang="en-US" smtClean="0"/>
              <a:t>‹#›</a:t>
            </a:fld>
            <a:endParaRPr lang="en-US"/>
          </a:p>
        </p:txBody>
      </p:sp>
    </p:spTree>
    <p:extLst>
      <p:ext uri="{BB962C8B-B14F-4D97-AF65-F5344CB8AC3E}">
        <p14:creationId xmlns:p14="http://schemas.microsoft.com/office/powerpoint/2010/main" val="25206293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435452E-64C4-4758-A99D-F31F6B5EBDA5}" type="datetimeFigureOut">
              <a:rPr lang="en-US" smtClean="0"/>
              <a:t>8/27/2014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B04819-40CC-4E9D-BAEA-746639754A5F}" type="slidenum">
              <a:rPr lang="en-US" smtClean="0"/>
              <a:t>‹#›</a:t>
            </a:fld>
            <a:endParaRPr lang="en-US"/>
          </a:p>
        </p:txBody>
      </p:sp>
    </p:spTree>
    <p:extLst>
      <p:ext uri="{BB962C8B-B14F-4D97-AF65-F5344CB8AC3E}">
        <p14:creationId xmlns:p14="http://schemas.microsoft.com/office/powerpoint/2010/main" val="20842695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35452E-64C4-4758-A99D-F31F6B5EBDA5}" type="datetimeFigureOut">
              <a:rPr lang="en-US" smtClean="0"/>
              <a:t>8/27/2014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B04819-40CC-4E9D-BAEA-746639754A5F}" type="slidenum">
              <a:rPr lang="en-US" smtClean="0"/>
              <a:t>‹#›</a:t>
            </a:fld>
            <a:endParaRPr lang="en-US"/>
          </a:p>
        </p:txBody>
      </p:sp>
    </p:spTree>
    <p:extLst>
      <p:ext uri="{BB962C8B-B14F-4D97-AF65-F5344CB8AC3E}">
        <p14:creationId xmlns:p14="http://schemas.microsoft.com/office/powerpoint/2010/main" val="2534499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35452E-64C4-4758-A99D-F31F6B5EBDA5}" type="datetimeFigureOut">
              <a:rPr lang="en-US" smtClean="0"/>
              <a:t>8/27/2014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B04819-40CC-4E9D-BAEA-746639754A5F}" type="slidenum">
              <a:rPr lang="en-US" smtClean="0"/>
              <a:t>‹#›</a:t>
            </a:fld>
            <a:endParaRPr lang="en-US"/>
          </a:p>
        </p:txBody>
      </p:sp>
    </p:spTree>
    <p:extLst>
      <p:ext uri="{BB962C8B-B14F-4D97-AF65-F5344CB8AC3E}">
        <p14:creationId xmlns:p14="http://schemas.microsoft.com/office/powerpoint/2010/main" val="8086247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35452E-64C4-4758-A99D-F31F6B5EBDA5}" type="datetimeFigureOut">
              <a:rPr lang="en-US" smtClean="0"/>
              <a:t>8/27/2014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B04819-40CC-4E9D-BAEA-746639754A5F}" type="slidenum">
              <a:rPr lang="en-US" smtClean="0"/>
              <a:t>‹#›</a:t>
            </a:fld>
            <a:endParaRPr lang="en-US"/>
          </a:p>
        </p:txBody>
      </p:sp>
    </p:spTree>
    <p:extLst>
      <p:ext uri="{BB962C8B-B14F-4D97-AF65-F5344CB8AC3E}">
        <p14:creationId xmlns:p14="http://schemas.microsoft.com/office/powerpoint/2010/main" val="584357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35452E-64C4-4758-A99D-F31F6B5EBDA5}" type="datetimeFigureOut">
              <a:rPr lang="en-US" smtClean="0"/>
              <a:t>8/27/2014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B04819-40CC-4E9D-BAEA-746639754A5F}" type="slidenum">
              <a:rPr lang="en-US" smtClean="0"/>
              <a:t>‹#›</a:t>
            </a:fld>
            <a:endParaRPr lang="en-US"/>
          </a:p>
        </p:txBody>
      </p:sp>
    </p:spTree>
    <p:extLst>
      <p:ext uri="{BB962C8B-B14F-4D97-AF65-F5344CB8AC3E}">
        <p14:creationId xmlns:p14="http://schemas.microsoft.com/office/powerpoint/2010/main" val="32962854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www.nwfsc.noaa.gov/research/divisions/fram/documents/CatcherVesselSurvey_2013_Form_43014.pdf"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90600"/>
            <a:ext cx="7772400" cy="2362200"/>
          </a:xfrm>
        </p:spPr>
        <p:txBody>
          <a:bodyPr>
            <a:normAutofit/>
          </a:bodyPr>
          <a:lstStyle/>
          <a:p>
            <a:r>
              <a:rPr lang="en-US" dirty="0" smtClean="0"/>
              <a:t>The Role of Biological Drivers on Fishery Economic Outcomes</a:t>
            </a:r>
            <a:br>
              <a:rPr lang="en-US" dirty="0" smtClean="0"/>
            </a:br>
            <a:r>
              <a:rPr lang="en-US" sz="3600" dirty="0" smtClean="0"/>
              <a:t>A Comparison Pre and Post Catch Shares</a:t>
            </a:r>
            <a:endParaRPr lang="en-US" sz="3600" dirty="0"/>
          </a:p>
        </p:txBody>
      </p:sp>
      <p:sp>
        <p:nvSpPr>
          <p:cNvPr id="3" name="Subtitle 2"/>
          <p:cNvSpPr>
            <a:spLocks noGrp="1"/>
          </p:cNvSpPr>
          <p:nvPr>
            <p:ph type="subTitle" idx="1"/>
          </p:nvPr>
        </p:nvSpPr>
        <p:spPr/>
        <p:txBody>
          <a:bodyPr>
            <a:normAutofit fontScale="47500" lnSpcReduction="20000"/>
          </a:bodyPr>
          <a:lstStyle/>
          <a:p>
            <a:r>
              <a:rPr lang="en-US" b="1" dirty="0" smtClean="0"/>
              <a:t>Todd Lee</a:t>
            </a:r>
          </a:p>
          <a:p>
            <a:r>
              <a:rPr lang="en-US" dirty="0" smtClean="0"/>
              <a:t>Program Manager</a:t>
            </a:r>
          </a:p>
          <a:p>
            <a:r>
              <a:rPr lang="en-US" dirty="0" smtClean="0"/>
              <a:t>Economic and Social Science Research Program</a:t>
            </a:r>
          </a:p>
          <a:p>
            <a:r>
              <a:rPr lang="en-US" dirty="0" smtClean="0"/>
              <a:t>Northwest Fisheries Science Center</a:t>
            </a:r>
          </a:p>
          <a:p>
            <a:r>
              <a:rPr lang="en-US" dirty="0" smtClean="0"/>
              <a:t>NOAA Fisheries – National Marine Fisheries Service (NMFS)</a:t>
            </a:r>
          </a:p>
          <a:p>
            <a:r>
              <a:rPr lang="en-US" dirty="0" smtClean="0"/>
              <a:t>Seattle, WA</a:t>
            </a:r>
          </a:p>
          <a:p>
            <a:r>
              <a:rPr lang="en-US" dirty="0" smtClean="0"/>
              <a:t>Todd.Lee@noaa.gov</a:t>
            </a:r>
            <a:endParaRPr lang="en-US" dirty="0"/>
          </a:p>
        </p:txBody>
      </p:sp>
    </p:spTree>
    <p:extLst>
      <p:ext uri="{BB962C8B-B14F-4D97-AF65-F5344CB8AC3E}">
        <p14:creationId xmlns:p14="http://schemas.microsoft.com/office/powerpoint/2010/main" val="417048611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457200" y="76200"/>
            <a:ext cx="8229600" cy="563562"/>
          </a:xfrm>
        </p:spPr>
        <p:txBody>
          <a:bodyPr>
            <a:normAutofit fontScale="90000"/>
          </a:bodyPr>
          <a:lstStyle/>
          <a:p>
            <a:r>
              <a:rPr lang="en-US" dirty="0" smtClean="0"/>
              <a:t>October 2010 In Season Management</a:t>
            </a:r>
            <a:endParaRPr lang="en-US" dirty="0"/>
          </a:p>
        </p:txBody>
      </p:sp>
      <p:pic>
        <p:nvPicPr>
          <p:cNvPr id="6146" name="Picture 2" descr="C:\Users\leest\Desktop\OSU Project 8_2014\2010 In Season Mght.JP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47800" y="685800"/>
            <a:ext cx="6346734" cy="6172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711724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smtClean="0"/>
              <a:t>West Coast Catch Share Program</a:t>
            </a:r>
            <a:br>
              <a:rPr lang="en-US" dirty="0" smtClean="0"/>
            </a:br>
            <a:r>
              <a:rPr lang="en-US" dirty="0" smtClean="0"/>
              <a:t>Limited Entry Trawl Groundfish Fishery</a:t>
            </a:r>
            <a:endParaRPr lang="en-US" dirty="0"/>
          </a:p>
        </p:txBody>
      </p:sp>
      <p:sp>
        <p:nvSpPr>
          <p:cNvPr id="5" name="Text Placeholder 4"/>
          <p:cNvSpPr>
            <a:spLocks noGrp="1"/>
          </p:cNvSpPr>
          <p:nvPr>
            <p:ph type="body" idx="1"/>
          </p:nvPr>
        </p:nvSpPr>
        <p:spPr/>
        <p:txBody>
          <a:bodyPr/>
          <a:lstStyle/>
          <a:p>
            <a:r>
              <a:rPr lang="en-US" dirty="0" smtClean="0"/>
              <a:t>Historical Management</a:t>
            </a:r>
          </a:p>
        </p:txBody>
      </p:sp>
      <p:sp>
        <p:nvSpPr>
          <p:cNvPr id="6" name="Content Placeholder 5"/>
          <p:cNvSpPr>
            <a:spLocks noGrp="1"/>
          </p:cNvSpPr>
          <p:nvPr>
            <p:ph sz="half" idx="2"/>
          </p:nvPr>
        </p:nvSpPr>
        <p:spPr/>
        <p:txBody>
          <a:bodyPr/>
          <a:lstStyle/>
          <a:p>
            <a:r>
              <a:rPr lang="en-US" dirty="0" smtClean="0"/>
              <a:t>Open access</a:t>
            </a:r>
          </a:p>
          <a:p>
            <a:r>
              <a:rPr lang="en-US" dirty="0" smtClean="0"/>
              <a:t>Limited Entry</a:t>
            </a:r>
          </a:p>
          <a:p>
            <a:r>
              <a:rPr lang="en-US" dirty="0" smtClean="0"/>
              <a:t>Buyback</a:t>
            </a:r>
          </a:p>
          <a:p>
            <a:r>
              <a:rPr lang="en-US" dirty="0" smtClean="0"/>
              <a:t>Monthly trip limits</a:t>
            </a:r>
          </a:p>
          <a:p>
            <a:r>
              <a:rPr lang="en-US" dirty="0" smtClean="0"/>
              <a:t>Seasonal closures</a:t>
            </a:r>
          </a:p>
          <a:p>
            <a:r>
              <a:rPr lang="en-US" dirty="0" smtClean="0"/>
              <a:t>Area/Depth closures</a:t>
            </a:r>
          </a:p>
          <a:p>
            <a:pPr marL="457200" lvl="1" indent="0">
              <a:buNone/>
            </a:pPr>
            <a:endParaRPr lang="en-US" dirty="0"/>
          </a:p>
        </p:txBody>
      </p:sp>
      <p:sp>
        <p:nvSpPr>
          <p:cNvPr id="7" name="Text Placeholder 6"/>
          <p:cNvSpPr>
            <a:spLocks noGrp="1"/>
          </p:cNvSpPr>
          <p:nvPr>
            <p:ph type="body" sz="quarter" idx="3"/>
          </p:nvPr>
        </p:nvSpPr>
        <p:spPr/>
        <p:txBody>
          <a:bodyPr/>
          <a:lstStyle/>
          <a:p>
            <a:r>
              <a:rPr lang="en-US" dirty="0" smtClean="0"/>
              <a:t>Catch shares: 2011 – present</a:t>
            </a:r>
          </a:p>
        </p:txBody>
      </p:sp>
      <p:sp>
        <p:nvSpPr>
          <p:cNvPr id="8" name="Content Placeholder 7"/>
          <p:cNvSpPr>
            <a:spLocks noGrp="1"/>
          </p:cNvSpPr>
          <p:nvPr>
            <p:ph sz="quarter" idx="4"/>
          </p:nvPr>
        </p:nvSpPr>
        <p:spPr/>
        <p:txBody>
          <a:bodyPr>
            <a:normAutofit fontScale="85000" lnSpcReduction="20000"/>
          </a:bodyPr>
          <a:lstStyle/>
          <a:p>
            <a:r>
              <a:rPr lang="en-US" dirty="0" smtClean="0"/>
              <a:t>Individual fishing quotas (IFQs) for </a:t>
            </a:r>
            <a:r>
              <a:rPr lang="en-US" dirty="0" err="1" smtClean="0"/>
              <a:t>shoreside</a:t>
            </a:r>
            <a:r>
              <a:rPr lang="en-US" dirty="0" smtClean="0"/>
              <a:t> landings</a:t>
            </a:r>
          </a:p>
          <a:p>
            <a:pPr lvl="1"/>
            <a:r>
              <a:rPr lang="en-US" dirty="0" smtClean="0"/>
              <a:t>Tradable Quota pounds and quota shares</a:t>
            </a:r>
          </a:p>
          <a:p>
            <a:pPr lvl="1"/>
            <a:r>
              <a:rPr lang="en-US" dirty="0" smtClean="0"/>
              <a:t>Initial allocation based on historical participation</a:t>
            </a:r>
          </a:p>
          <a:p>
            <a:pPr lvl="1"/>
            <a:r>
              <a:rPr lang="en-US" dirty="0" smtClean="0"/>
              <a:t>Accumulation limits by species/group</a:t>
            </a:r>
          </a:p>
          <a:p>
            <a:pPr lvl="1"/>
            <a:r>
              <a:rPr lang="en-US" dirty="0" smtClean="0"/>
              <a:t>Processors received 20% of hake quota</a:t>
            </a:r>
          </a:p>
          <a:p>
            <a:r>
              <a:rPr lang="en-US" dirty="0" smtClean="0"/>
              <a:t>Cooperatives for</a:t>
            </a:r>
          </a:p>
          <a:p>
            <a:pPr lvl="1"/>
            <a:r>
              <a:rPr lang="en-US" dirty="0" smtClean="0"/>
              <a:t>Catcher-processors</a:t>
            </a:r>
          </a:p>
          <a:p>
            <a:pPr lvl="1"/>
            <a:r>
              <a:rPr lang="en-US" dirty="0" err="1" smtClean="0"/>
              <a:t>Motherships</a:t>
            </a:r>
            <a:endParaRPr lang="en-US" dirty="0" smtClean="0"/>
          </a:p>
          <a:p>
            <a:pPr lvl="1"/>
            <a:r>
              <a:rPr lang="en-US" dirty="0" smtClean="0"/>
              <a:t>Need to sell entire allocation (not divisible)</a:t>
            </a:r>
          </a:p>
          <a:p>
            <a:pPr lvl="1"/>
            <a:endParaRPr lang="en-US" dirty="0" smtClean="0"/>
          </a:p>
          <a:p>
            <a:endParaRPr lang="en-US" dirty="0" smtClean="0"/>
          </a:p>
          <a:p>
            <a:endParaRPr lang="en-US" dirty="0"/>
          </a:p>
        </p:txBody>
      </p:sp>
    </p:spTree>
    <p:extLst>
      <p:ext uri="{BB962C8B-B14F-4D97-AF65-F5344CB8AC3E}">
        <p14:creationId xmlns:p14="http://schemas.microsoft.com/office/powerpoint/2010/main" val="418457565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Stated Goals and Objectives</a:t>
            </a:r>
            <a:endParaRPr lang="en-US" dirty="0"/>
          </a:p>
        </p:txBody>
      </p:sp>
      <p:sp>
        <p:nvSpPr>
          <p:cNvPr id="3" name="Content Placeholder 2"/>
          <p:cNvSpPr>
            <a:spLocks noGrp="1"/>
          </p:cNvSpPr>
          <p:nvPr>
            <p:ph idx="1"/>
          </p:nvPr>
        </p:nvSpPr>
        <p:spPr>
          <a:xfrm>
            <a:off x="457200" y="1447800"/>
            <a:ext cx="8229600" cy="5029200"/>
          </a:xfrm>
        </p:spPr>
        <p:txBody>
          <a:bodyPr>
            <a:noAutofit/>
          </a:bodyPr>
          <a:lstStyle/>
          <a:p>
            <a:pPr marL="0" indent="0">
              <a:buNone/>
            </a:pPr>
            <a:r>
              <a:rPr lang="en-US" sz="1600" b="1" u="sng" dirty="0"/>
              <a:t>Goal</a:t>
            </a:r>
          </a:p>
          <a:p>
            <a:pPr marL="0" indent="0">
              <a:buNone/>
            </a:pPr>
            <a:r>
              <a:rPr lang="en-US" sz="1600" i="1" dirty="0"/>
              <a:t>Create and implement a capacity rationalization plan that </a:t>
            </a:r>
            <a:r>
              <a:rPr lang="en-US" sz="1600" b="1" i="1" dirty="0"/>
              <a:t>increases net economic benefits</a:t>
            </a:r>
            <a:r>
              <a:rPr lang="en-US" sz="1600" i="1" dirty="0"/>
              <a:t>, </a:t>
            </a:r>
            <a:r>
              <a:rPr lang="en-US" sz="1600" b="1" i="1" dirty="0"/>
              <a:t>creates individual economic stability</a:t>
            </a:r>
            <a:r>
              <a:rPr lang="en-US" sz="1600" i="1" dirty="0"/>
              <a:t>, </a:t>
            </a:r>
            <a:r>
              <a:rPr lang="en-US" sz="1600" b="1" i="1" dirty="0"/>
              <a:t>provides for full utilization of the trawl sector allocation</a:t>
            </a:r>
            <a:r>
              <a:rPr lang="en-US" sz="1600" i="1" dirty="0"/>
              <a:t>, </a:t>
            </a:r>
            <a:r>
              <a:rPr lang="en-US" sz="1600" b="1" i="1" dirty="0"/>
              <a:t>considers environmental impacts</a:t>
            </a:r>
            <a:r>
              <a:rPr lang="en-US" sz="1600" i="1" dirty="0"/>
              <a:t>, and </a:t>
            </a:r>
            <a:r>
              <a:rPr lang="en-US" sz="1600" b="1" i="1" dirty="0"/>
              <a:t>achieves individual accountability of catch and </a:t>
            </a:r>
            <a:r>
              <a:rPr lang="en-US" sz="1600" b="1" i="1" dirty="0" err="1"/>
              <a:t>bycatch</a:t>
            </a:r>
            <a:r>
              <a:rPr lang="en-US" sz="1600" i="1" dirty="0" smtClean="0"/>
              <a:t>.</a:t>
            </a:r>
          </a:p>
          <a:p>
            <a:pPr marL="0" indent="0">
              <a:buNone/>
            </a:pPr>
            <a:endParaRPr lang="en-US" sz="1600" dirty="0"/>
          </a:p>
          <a:p>
            <a:pPr marL="0" indent="0">
              <a:buNone/>
            </a:pPr>
            <a:r>
              <a:rPr lang="en-US" sz="1600" dirty="0" smtClean="0"/>
              <a:t>The </a:t>
            </a:r>
            <a:r>
              <a:rPr lang="en-US" sz="1600" dirty="0"/>
              <a:t>above goal is supported by the following </a:t>
            </a:r>
            <a:r>
              <a:rPr lang="en-US" sz="1600" b="1" dirty="0"/>
              <a:t>objectives</a:t>
            </a:r>
            <a:r>
              <a:rPr lang="en-US" sz="1600" dirty="0"/>
              <a:t>: </a:t>
            </a:r>
          </a:p>
          <a:p>
            <a:pPr lvl="0"/>
            <a:r>
              <a:rPr lang="en-US" sz="1600" dirty="0"/>
              <a:t>Provide a mechanism for total catch accounting.</a:t>
            </a:r>
          </a:p>
          <a:p>
            <a:pPr lvl="0"/>
            <a:r>
              <a:rPr lang="en-US" sz="1600" dirty="0">
                <a:solidFill>
                  <a:srgbClr val="0070C0"/>
                </a:solidFill>
              </a:rPr>
              <a:t>Provide for a viable, profitable, and efficient groundfish fishery.</a:t>
            </a:r>
          </a:p>
          <a:p>
            <a:pPr lvl="0"/>
            <a:r>
              <a:rPr lang="en-US" sz="1600" dirty="0"/>
              <a:t>Promote practices that reduce </a:t>
            </a:r>
            <a:r>
              <a:rPr lang="en-US" sz="1600" dirty="0" err="1"/>
              <a:t>bycatch</a:t>
            </a:r>
            <a:r>
              <a:rPr lang="en-US" sz="1600" dirty="0"/>
              <a:t> and discard mortality and minimize ecological impacts.</a:t>
            </a:r>
          </a:p>
          <a:p>
            <a:pPr lvl="0"/>
            <a:r>
              <a:rPr lang="en-US" sz="1600" dirty="0"/>
              <a:t>Increase operational flexibility.</a:t>
            </a:r>
          </a:p>
          <a:p>
            <a:pPr lvl="0"/>
            <a:r>
              <a:rPr lang="en-US" sz="1600" dirty="0">
                <a:solidFill>
                  <a:srgbClr val="0070C0"/>
                </a:solidFill>
              </a:rPr>
              <a:t>Minimize adverse effects from an IFQ program on fishing communities and other fisheries to the extent practical.</a:t>
            </a:r>
          </a:p>
          <a:p>
            <a:pPr lvl="0"/>
            <a:r>
              <a:rPr lang="en-US" sz="1600" dirty="0">
                <a:solidFill>
                  <a:srgbClr val="0070C0"/>
                </a:solidFill>
              </a:rPr>
              <a:t>Promote measurable economic and employment benefits through the seafood catching, processing, distribution elements, and support sectors of the industry.</a:t>
            </a:r>
          </a:p>
          <a:p>
            <a:pPr lvl="0"/>
            <a:r>
              <a:rPr lang="en-US" sz="1600" dirty="0"/>
              <a:t>Provide quality product for the consumer.</a:t>
            </a:r>
          </a:p>
          <a:p>
            <a:pPr lvl="0"/>
            <a:r>
              <a:rPr lang="en-US" sz="1600" dirty="0"/>
              <a:t>Increase safety in the fishery.</a:t>
            </a:r>
          </a:p>
          <a:p>
            <a:endParaRPr lang="en-US" sz="1600" dirty="0"/>
          </a:p>
        </p:txBody>
      </p:sp>
    </p:spTree>
    <p:extLst>
      <p:ext uri="{BB962C8B-B14F-4D97-AF65-F5344CB8AC3E}">
        <p14:creationId xmlns:p14="http://schemas.microsoft.com/office/powerpoint/2010/main" val="254707117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189038"/>
          </a:xfrm>
        </p:spPr>
        <p:txBody>
          <a:bodyPr>
            <a:normAutofit fontScale="90000"/>
          </a:bodyPr>
          <a:lstStyle/>
          <a:p>
            <a:r>
              <a:rPr lang="en-US" dirty="0" smtClean="0"/>
              <a:t>Constraints and Guiding Principles</a:t>
            </a:r>
            <a:br>
              <a:rPr lang="en-US" dirty="0" smtClean="0"/>
            </a:br>
            <a:r>
              <a:rPr lang="en-US" sz="2700" dirty="0" smtClean="0"/>
              <a:t>The above goals and objectives should be achieved </a:t>
            </a:r>
            <a:br>
              <a:rPr lang="en-US" sz="2700" dirty="0" smtClean="0"/>
            </a:br>
            <a:r>
              <a:rPr lang="en-US" sz="2700" dirty="0" smtClean="0"/>
              <a:t>while the following occurs:</a:t>
            </a:r>
            <a:endParaRPr lang="en-US" dirty="0"/>
          </a:p>
        </p:txBody>
      </p:sp>
      <p:sp>
        <p:nvSpPr>
          <p:cNvPr id="3" name="Content Placeholder 2"/>
          <p:cNvSpPr>
            <a:spLocks noGrp="1"/>
          </p:cNvSpPr>
          <p:nvPr>
            <p:ph idx="1"/>
          </p:nvPr>
        </p:nvSpPr>
        <p:spPr>
          <a:xfrm>
            <a:off x="457200" y="1600200"/>
            <a:ext cx="8229600" cy="4648200"/>
          </a:xfrm>
        </p:spPr>
        <p:txBody>
          <a:bodyPr>
            <a:normAutofit/>
          </a:bodyPr>
          <a:lstStyle/>
          <a:p>
            <a:pPr lvl="0"/>
            <a:r>
              <a:rPr lang="en-US" sz="1800" dirty="0" smtClean="0"/>
              <a:t>Take </a:t>
            </a:r>
            <a:r>
              <a:rPr lang="en-US" sz="1800" dirty="0"/>
              <a:t>into account the biological structure of the stocks including, but not limited to, populations and genetics.</a:t>
            </a:r>
          </a:p>
          <a:p>
            <a:pPr lvl="0"/>
            <a:r>
              <a:rPr lang="en-US" sz="1800" dirty="0"/>
              <a:t>Take into account the need to ensure that the total OYs and allowable biological catch (ABC) are not exceeded.</a:t>
            </a:r>
          </a:p>
          <a:p>
            <a:pPr lvl="0"/>
            <a:r>
              <a:rPr lang="en-US" sz="1800" dirty="0"/>
              <a:t>Minimize negative impacts resulting from localized concentrations of fishing effort.</a:t>
            </a:r>
          </a:p>
          <a:p>
            <a:pPr lvl="0"/>
            <a:r>
              <a:rPr lang="en-US" sz="1800" dirty="0"/>
              <a:t>Account for total groundfish mortality.</a:t>
            </a:r>
          </a:p>
          <a:p>
            <a:pPr lvl="0"/>
            <a:r>
              <a:rPr lang="en-US" sz="1800" dirty="0"/>
              <a:t>Avoid provisions where the primary intent is a change in marketing power balance between harvesting and processing sectors.</a:t>
            </a:r>
          </a:p>
          <a:p>
            <a:pPr lvl="0"/>
            <a:r>
              <a:rPr lang="en-US" sz="1800" dirty="0"/>
              <a:t>Avoid excessive quota concentration.</a:t>
            </a:r>
          </a:p>
          <a:p>
            <a:pPr lvl="0"/>
            <a:r>
              <a:rPr lang="en-US" sz="1800" dirty="0"/>
              <a:t>Provide efficient and effective monitoring and enforcement.</a:t>
            </a:r>
          </a:p>
          <a:p>
            <a:pPr lvl="0"/>
            <a:r>
              <a:rPr lang="en-US" sz="1800" dirty="0"/>
              <a:t>Design a responsive mechanism for program review, evaluation, and modification.</a:t>
            </a:r>
          </a:p>
          <a:p>
            <a:pPr lvl="0"/>
            <a:r>
              <a:rPr lang="en-US" sz="1800" dirty="0"/>
              <a:t>Take into account the management and administrative costs of implementing and oversee the IFQ or co‑op program and complementary catch monitoring programs, as well as the limited state and Federal resources available.</a:t>
            </a:r>
          </a:p>
          <a:p>
            <a:endParaRPr lang="en-US" sz="1800" dirty="0"/>
          </a:p>
        </p:txBody>
      </p:sp>
    </p:spTree>
    <p:extLst>
      <p:ext uri="{BB962C8B-B14F-4D97-AF65-F5344CB8AC3E}">
        <p14:creationId xmlns:p14="http://schemas.microsoft.com/office/powerpoint/2010/main" val="283408789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fontScale="90000"/>
          </a:bodyPr>
          <a:lstStyle/>
          <a:p>
            <a:r>
              <a:rPr lang="en-US" sz="3600" dirty="0" smtClean="0"/>
              <a:t>“Expected” Economic Effects of </a:t>
            </a:r>
            <a:r>
              <a:rPr lang="en-US" sz="3600" dirty="0"/>
              <a:t>C</a:t>
            </a:r>
            <a:r>
              <a:rPr lang="en-US" sz="3600" dirty="0" smtClean="0"/>
              <a:t>atch </a:t>
            </a:r>
            <a:r>
              <a:rPr lang="en-US" sz="3600" dirty="0"/>
              <a:t>S</a:t>
            </a:r>
            <a:r>
              <a:rPr lang="en-US" sz="3600" dirty="0" smtClean="0"/>
              <a:t>hares</a:t>
            </a:r>
            <a:endParaRPr lang="en-US" sz="3600" dirty="0"/>
          </a:p>
        </p:txBody>
      </p:sp>
      <p:sp>
        <p:nvSpPr>
          <p:cNvPr id="8" name="Content Placeholder 7"/>
          <p:cNvSpPr>
            <a:spLocks noGrp="1"/>
          </p:cNvSpPr>
          <p:nvPr>
            <p:ph idx="1"/>
          </p:nvPr>
        </p:nvSpPr>
        <p:spPr/>
        <p:txBody>
          <a:bodyPr>
            <a:normAutofit fontScale="62500" lnSpcReduction="20000"/>
          </a:bodyPr>
          <a:lstStyle/>
          <a:p>
            <a:r>
              <a:rPr lang="en-US" dirty="0" smtClean="0"/>
              <a:t>Fleet consolidation</a:t>
            </a:r>
          </a:p>
          <a:p>
            <a:pPr lvl="1"/>
            <a:r>
              <a:rPr lang="en-US" dirty="0" smtClean="0"/>
              <a:t>Less efficient vessels/operators would tend to leave</a:t>
            </a:r>
          </a:p>
          <a:p>
            <a:pPr lvl="1"/>
            <a:r>
              <a:rPr lang="en-US" dirty="0" smtClean="0"/>
              <a:t>Remaining fleet more profitable</a:t>
            </a:r>
          </a:p>
          <a:p>
            <a:pPr lvl="1"/>
            <a:r>
              <a:rPr lang="en-US" dirty="0" smtClean="0"/>
              <a:t>Regional economic impacts would decrease, ceteris paribus. Could be mitigated by:</a:t>
            </a:r>
          </a:p>
          <a:p>
            <a:pPr lvl="2"/>
            <a:r>
              <a:rPr lang="en-US" dirty="0" smtClean="0"/>
              <a:t>increased expenditures by those remaining</a:t>
            </a:r>
          </a:p>
          <a:p>
            <a:pPr lvl="2"/>
            <a:r>
              <a:rPr lang="en-US" dirty="0" smtClean="0"/>
              <a:t>Increased attainment of TAC</a:t>
            </a:r>
          </a:p>
          <a:p>
            <a:pPr lvl="2"/>
            <a:r>
              <a:rPr lang="en-US" dirty="0" smtClean="0"/>
              <a:t>Other</a:t>
            </a:r>
          </a:p>
          <a:p>
            <a:pPr lvl="1"/>
            <a:r>
              <a:rPr lang="en-US" dirty="0" smtClean="0"/>
              <a:t>Fewer crew positions, perhaps more hours/position</a:t>
            </a:r>
          </a:p>
          <a:p>
            <a:r>
              <a:rPr lang="en-US" dirty="0" smtClean="0"/>
              <a:t>More flexibility, along many margins, would increase vessel profitability</a:t>
            </a:r>
          </a:p>
          <a:p>
            <a:r>
              <a:rPr lang="en-US" dirty="0" smtClean="0"/>
              <a:t>Vessels could have more bargaining power with processors.  Big debate before enactment regarding “stranded capital”.</a:t>
            </a:r>
          </a:p>
          <a:p>
            <a:r>
              <a:rPr lang="en-US" dirty="0" smtClean="0"/>
              <a:t>Development of more custom, specialty markets</a:t>
            </a:r>
          </a:p>
          <a:p>
            <a:r>
              <a:rPr lang="en-US" dirty="0" smtClean="0"/>
              <a:t>Vessels have more freedom to avoid bad weather</a:t>
            </a:r>
          </a:p>
          <a:p>
            <a:r>
              <a:rPr lang="en-US" dirty="0" smtClean="0"/>
              <a:t>Owners of quota act more as stewards of the fishery resource</a:t>
            </a:r>
          </a:p>
          <a:p>
            <a:endParaRPr lang="en-US" dirty="0" smtClean="0"/>
          </a:p>
          <a:p>
            <a:endParaRPr lang="en-US" dirty="0" smtClean="0"/>
          </a:p>
          <a:p>
            <a:endParaRPr lang="en-US" dirty="0" smtClean="0"/>
          </a:p>
          <a:p>
            <a:pPr lvl="2"/>
            <a:endParaRPr lang="en-US" dirty="0" smtClean="0"/>
          </a:p>
          <a:p>
            <a:pPr marL="457200" lvl="1" indent="0">
              <a:buNone/>
            </a:pPr>
            <a:endParaRPr lang="en-US" dirty="0" smtClean="0"/>
          </a:p>
          <a:p>
            <a:pPr lvl="1"/>
            <a:endParaRPr lang="en-US" dirty="0"/>
          </a:p>
        </p:txBody>
      </p:sp>
    </p:spTree>
    <p:extLst>
      <p:ext uri="{BB962C8B-B14F-4D97-AF65-F5344CB8AC3E}">
        <p14:creationId xmlns:p14="http://schemas.microsoft.com/office/powerpoint/2010/main" val="276802971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457200" y="274638"/>
            <a:ext cx="8229600" cy="792162"/>
          </a:xfrm>
        </p:spPr>
        <p:txBody>
          <a:bodyPr/>
          <a:lstStyle/>
          <a:p>
            <a:r>
              <a:rPr lang="en-US" dirty="0" smtClean="0"/>
              <a:t>Notable Features</a:t>
            </a:r>
            <a:endParaRPr lang="en-US" dirty="0"/>
          </a:p>
        </p:txBody>
      </p:sp>
      <p:sp>
        <p:nvSpPr>
          <p:cNvPr id="8" name="Content Placeholder 7"/>
          <p:cNvSpPr>
            <a:spLocks noGrp="1"/>
          </p:cNvSpPr>
          <p:nvPr>
            <p:ph idx="1"/>
          </p:nvPr>
        </p:nvSpPr>
        <p:spPr>
          <a:xfrm>
            <a:off x="457200" y="1143000"/>
            <a:ext cx="8229600" cy="5181600"/>
          </a:xfrm>
        </p:spPr>
        <p:txBody>
          <a:bodyPr>
            <a:normAutofit fontScale="55000" lnSpcReduction="20000"/>
          </a:bodyPr>
          <a:lstStyle/>
          <a:p>
            <a:r>
              <a:rPr lang="en-US" dirty="0" smtClean="0"/>
              <a:t>Multispecies (including </a:t>
            </a:r>
            <a:r>
              <a:rPr lang="en-US" dirty="0" err="1" smtClean="0"/>
              <a:t>bycatch</a:t>
            </a:r>
            <a:r>
              <a:rPr lang="en-US" dirty="0" smtClean="0"/>
              <a:t> species)</a:t>
            </a:r>
          </a:p>
          <a:p>
            <a:r>
              <a:rPr lang="en-US" dirty="0" smtClean="0"/>
              <a:t>Mandatory observer coverage on all vessels</a:t>
            </a:r>
          </a:p>
          <a:p>
            <a:pPr lvl="1"/>
            <a:r>
              <a:rPr lang="en-US" dirty="0" smtClean="0"/>
              <a:t>Partial public funding in first 3 years.  Expected to be entirely industry funded in the future.</a:t>
            </a:r>
          </a:p>
          <a:p>
            <a:r>
              <a:rPr lang="en-US" dirty="0" smtClean="0"/>
              <a:t>Newly required First Receiver Site License with </a:t>
            </a:r>
            <a:r>
              <a:rPr lang="en-US" dirty="0" err="1" smtClean="0"/>
              <a:t>shorebased</a:t>
            </a:r>
            <a:r>
              <a:rPr lang="en-US" dirty="0" smtClean="0"/>
              <a:t> monitoring</a:t>
            </a:r>
          </a:p>
          <a:p>
            <a:r>
              <a:rPr lang="en-US" dirty="0" smtClean="0"/>
              <a:t>All catch of IFQ species counted against quota</a:t>
            </a:r>
          </a:p>
          <a:p>
            <a:r>
              <a:rPr lang="en-US" dirty="0" smtClean="0"/>
              <a:t>Carry-forward and carry-back provisions</a:t>
            </a:r>
          </a:p>
          <a:p>
            <a:r>
              <a:rPr lang="en-US" dirty="0" smtClean="0"/>
              <a:t>Gear switching</a:t>
            </a:r>
          </a:p>
          <a:p>
            <a:pPr lvl="1"/>
            <a:r>
              <a:rPr lang="en-US" dirty="0" smtClean="0"/>
              <a:t>Actual gear switching</a:t>
            </a:r>
          </a:p>
          <a:p>
            <a:pPr lvl="1"/>
            <a:r>
              <a:rPr lang="en-US" dirty="0" smtClean="0"/>
              <a:t>Permit switching</a:t>
            </a:r>
          </a:p>
          <a:p>
            <a:r>
              <a:rPr lang="en-US" dirty="0" smtClean="0"/>
              <a:t>No quota share trading for first 3 years</a:t>
            </a:r>
          </a:p>
          <a:p>
            <a:r>
              <a:rPr lang="en-US" dirty="0" smtClean="0"/>
              <a:t>No owner on board requirement</a:t>
            </a:r>
          </a:p>
          <a:p>
            <a:r>
              <a:rPr lang="en-US" dirty="0" smtClean="0"/>
              <a:t>10% for adaptive management (initially allocated to quota holders)</a:t>
            </a:r>
          </a:p>
          <a:p>
            <a:r>
              <a:rPr lang="en-US" dirty="0" smtClean="0"/>
              <a:t>5-year review (MSA requirement)</a:t>
            </a:r>
          </a:p>
          <a:p>
            <a:r>
              <a:rPr lang="en-US" b="1" dirty="0" smtClean="0">
                <a:solidFill>
                  <a:schemeClr val="accent2"/>
                </a:solidFill>
              </a:rPr>
              <a:t>Mandatory Economic Data Collection</a:t>
            </a:r>
          </a:p>
          <a:p>
            <a:pPr lvl="1"/>
            <a:r>
              <a:rPr lang="en-US" b="1" dirty="0" smtClean="0">
                <a:solidFill>
                  <a:schemeClr val="accent2"/>
                </a:solidFill>
              </a:rPr>
              <a:t>Catch vessels</a:t>
            </a:r>
          </a:p>
          <a:p>
            <a:pPr lvl="1"/>
            <a:r>
              <a:rPr lang="en-US" b="1" dirty="0" smtClean="0">
                <a:solidFill>
                  <a:schemeClr val="accent2"/>
                </a:solidFill>
              </a:rPr>
              <a:t>Catcher-processors </a:t>
            </a:r>
          </a:p>
          <a:p>
            <a:pPr lvl="1"/>
            <a:r>
              <a:rPr lang="en-US" b="1" dirty="0" err="1" smtClean="0">
                <a:solidFill>
                  <a:schemeClr val="accent2"/>
                </a:solidFill>
              </a:rPr>
              <a:t>Motherships</a:t>
            </a:r>
            <a:endParaRPr lang="en-US" b="1" dirty="0" smtClean="0">
              <a:solidFill>
                <a:schemeClr val="accent2"/>
              </a:solidFill>
            </a:endParaRPr>
          </a:p>
          <a:p>
            <a:pPr lvl="1"/>
            <a:r>
              <a:rPr lang="en-US" b="1" dirty="0" smtClean="0">
                <a:solidFill>
                  <a:schemeClr val="accent2"/>
                </a:solidFill>
              </a:rPr>
              <a:t>First receivers and </a:t>
            </a:r>
            <a:r>
              <a:rPr lang="en-US" b="1" dirty="0" err="1" smtClean="0">
                <a:solidFill>
                  <a:schemeClr val="accent2"/>
                </a:solidFill>
              </a:rPr>
              <a:t>shorebased</a:t>
            </a:r>
            <a:r>
              <a:rPr lang="en-US" b="1" dirty="0" smtClean="0">
                <a:solidFill>
                  <a:schemeClr val="accent2"/>
                </a:solidFill>
              </a:rPr>
              <a:t> processors </a:t>
            </a:r>
          </a:p>
          <a:p>
            <a:endParaRPr lang="en-US" dirty="0" smtClean="0"/>
          </a:p>
          <a:p>
            <a:endParaRPr lang="en-US" dirty="0"/>
          </a:p>
        </p:txBody>
      </p:sp>
    </p:spTree>
    <p:extLst>
      <p:ext uri="{BB962C8B-B14F-4D97-AF65-F5344CB8AC3E}">
        <p14:creationId xmlns:p14="http://schemas.microsoft.com/office/powerpoint/2010/main" val="297932310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Notable Occurrences</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There is not “full attainment” of many species</a:t>
            </a:r>
          </a:p>
          <a:p>
            <a:r>
              <a:rPr lang="en-US" dirty="0" smtClean="0"/>
              <a:t>More permit-switching than gear-switching</a:t>
            </a:r>
          </a:p>
          <a:p>
            <a:r>
              <a:rPr lang="en-US" dirty="0" smtClean="0"/>
              <a:t>Market for quota </a:t>
            </a:r>
            <a:r>
              <a:rPr lang="en-US" dirty="0"/>
              <a:t>p</a:t>
            </a:r>
            <a:r>
              <a:rPr lang="en-US" dirty="0" smtClean="0"/>
              <a:t>ounds developed quickly</a:t>
            </a:r>
          </a:p>
          <a:p>
            <a:r>
              <a:rPr lang="en-US" dirty="0" smtClean="0"/>
              <a:t>Positive quota prices with excessive quota</a:t>
            </a:r>
          </a:p>
          <a:p>
            <a:r>
              <a:rPr lang="en-US" dirty="0" smtClean="0"/>
              <a:t>Some OFS trade at fixed rate (e.g., $50 a pound)</a:t>
            </a:r>
          </a:p>
          <a:p>
            <a:r>
              <a:rPr lang="en-US" dirty="0" smtClean="0"/>
              <a:t>Rick pools have developed</a:t>
            </a:r>
          </a:p>
          <a:p>
            <a:r>
              <a:rPr lang="en-US" dirty="0" smtClean="0"/>
              <a:t>New trawl gear being used</a:t>
            </a:r>
          </a:p>
          <a:p>
            <a:r>
              <a:rPr lang="en-US" dirty="0" smtClean="0"/>
              <a:t>Participants maintaining diversification of fishery participation (not specializing)</a:t>
            </a:r>
          </a:p>
          <a:p>
            <a:r>
              <a:rPr lang="en-US" dirty="0" smtClean="0"/>
              <a:t>Less fleet consolidation than expected – maybe</a:t>
            </a:r>
          </a:p>
          <a:p>
            <a:r>
              <a:rPr lang="en-US" dirty="0" smtClean="0"/>
              <a:t>Movement for electronic monitoring on board vessels</a:t>
            </a:r>
          </a:p>
          <a:p>
            <a:endParaRPr lang="en-US" dirty="0"/>
          </a:p>
        </p:txBody>
      </p:sp>
    </p:spTree>
    <p:extLst>
      <p:ext uri="{BB962C8B-B14F-4D97-AF65-F5344CB8AC3E}">
        <p14:creationId xmlns:p14="http://schemas.microsoft.com/office/powerpoint/2010/main" val="311538153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Project and Data</a:t>
            </a:r>
            <a:endParaRPr lang="en-US" dirty="0"/>
          </a:p>
        </p:txBody>
      </p:sp>
      <p:sp>
        <p:nvSpPr>
          <p:cNvPr id="3" name="Content Placeholder 2"/>
          <p:cNvSpPr>
            <a:spLocks noGrp="1"/>
          </p:cNvSpPr>
          <p:nvPr>
            <p:ph idx="1"/>
          </p:nvPr>
        </p:nvSpPr>
        <p:spPr/>
        <p:txBody>
          <a:bodyPr>
            <a:normAutofit fontScale="77500" lnSpcReduction="20000"/>
          </a:bodyPr>
          <a:lstStyle/>
          <a:p>
            <a:pPr marL="514350" indent="-514350">
              <a:buFont typeface="+mj-lt"/>
              <a:buAutoNum type="arabicPeriod"/>
            </a:pPr>
            <a:r>
              <a:rPr lang="en-US" dirty="0" smtClean="0"/>
              <a:t>Aggregate the economic information to the port level for 2009-2012</a:t>
            </a:r>
          </a:p>
          <a:p>
            <a:pPr marL="1314450" lvl="2" indent="-514350"/>
            <a:r>
              <a:rPr lang="en-US" dirty="0" smtClean="0"/>
              <a:t>Look at catcher vessels delivering </a:t>
            </a:r>
            <a:r>
              <a:rPr lang="en-US" dirty="0" err="1" smtClean="0"/>
              <a:t>shoreside</a:t>
            </a:r>
            <a:endParaRPr lang="en-US" dirty="0" smtClean="0"/>
          </a:p>
          <a:p>
            <a:pPr marL="1314450" lvl="2" indent="-514350"/>
            <a:r>
              <a:rPr lang="en-US" dirty="0" smtClean="0"/>
              <a:t>Aggregate species and posts as necessary to preserve confidentiality</a:t>
            </a:r>
          </a:p>
          <a:p>
            <a:pPr marL="514350" indent="-514350">
              <a:buFont typeface="+mj-lt"/>
              <a:buAutoNum type="arabicPeriod"/>
            </a:pPr>
            <a:r>
              <a:rPr lang="en-US" dirty="0" smtClean="0"/>
              <a:t>Obtain biological information from the NMFSC Trawl </a:t>
            </a:r>
            <a:r>
              <a:rPr lang="en-US" dirty="0"/>
              <a:t>S</a:t>
            </a:r>
            <a:r>
              <a:rPr lang="en-US" dirty="0" smtClean="0"/>
              <a:t>urvey that shows CPUE 2009-2012</a:t>
            </a:r>
          </a:p>
          <a:p>
            <a:pPr marL="514350" indent="-514350">
              <a:buFont typeface="+mj-lt"/>
              <a:buAutoNum type="arabicPeriod"/>
            </a:pPr>
            <a:r>
              <a:rPr lang="en-US" dirty="0" smtClean="0"/>
              <a:t>Is there evidence that the biology is driving economic outcomes?  In addition, has the relationship change pre/post catch share implementation?</a:t>
            </a:r>
          </a:p>
          <a:p>
            <a:pPr marL="0" indent="0">
              <a:buNone/>
            </a:pPr>
            <a:endParaRPr lang="en-US" dirty="0"/>
          </a:p>
          <a:p>
            <a:pPr marL="0" indent="0">
              <a:buNone/>
            </a:pPr>
            <a:endParaRPr lang="en-US" dirty="0" smtClean="0"/>
          </a:p>
          <a:p>
            <a:pPr marL="0" indent="0">
              <a:buNone/>
            </a:pPr>
            <a:r>
              <a:rPr lang="en-US" dirty="0" smtClean="0"/>
              <a:t>The GOOD news, and the bad…</a:t>
            </a:r>
            <a:endParaRPr lang="en-US" dirty="0"/>
          </a:p>
        </p:txBody>
      </p:sp>
    </p:spTree>
    <p:extLst>
      <p:ext uri="{BB962C8B-B14F-4D97-AF65-F5344CB8AC3E}">
        <p14:creationId xmlns:p14="http://schemas.microsoft.com/office/powerpoint/2010/main" val="169990808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Economic Data Collection (EDC)</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Annual form required to obtain limited entry trawl permit</a:t>
            </a:r>
          </a:p>
          <a:p>
            <a:r>
              <a:rPr lang="en-US" dirty="0" smtClean="0"/>
              <a:t>Due September 1st of each year (2013 data due in 6 days!)</a:t>
            </a:r>
          </a:p>
          <a:p>
            <a:r>
              <a:rPr lang="en-US" dirty="0" smtClean="0"/>
              <a:t>Began with the collection of 2009 and 2010 data in 2011</a:t>
            </a:r>
          </a:p>
          <a:p>
            <a:r>
              <a:rPr lang="en-US" dirty="0" smtClean="0"/>
              <a:t>Data</a:t>
            </a:r>
          </a:p>
          <a:p>
            <a:pPr lvl="1"/>
            <a:r>
              <a:rPr lang="en-US" dirty="0" smtClean="0"/>
              <a:t>Owner information</a:t>
            </a:r>
          </a:p>
          <a:p>
            <a:pPr lvl="1"/>
            <a:r>
              <a:rPr lang="en-US" dirty="0" smtClean="0"/>
              <a:t>Vessel characteristics</a:t>
            </a:r>
          </a:p>
          <a:p>
            <a:pPr lvl="1"/>
            <a:r>
              <a:rPr lang="en-US" dirty="0" smtClean="0"/>
              <a:t>By fishery/activity: days at sea, crew size, speed, fuel use</a:t>
            </a:r>
          </a:p>
          <a:p>
            <a:pPr lvl="1"/>
            <a:r>
              <a:rPr lang="en-US" dirty="0" smtClean="0"/>
              <a:t>Capital costs (annual)</a:t>
            </a:r>
          </a:p>
          <a:p>
            <a:pPr lvl="1"/>
            <a:r>
              <a:rPr lang="en-US" dirty="0" smtClean="0"/>
              <a:t>Expenses (annual)</a:t>
            </a:r>
          </a:p>
          <a:p>
            <a:pPr lvl="1"/>
            <a:r>
              <a:rPr lang="en-US" dirty="0" smtClean="0"/>
              <a:t>Activities in other fisheries</a:t>
            </a:r>
          </a:p>
          <a:p>
            <a:pPr lvl="1"/>
            <a:r>
              <a:rPr lang="en-US" dirty="0" smtClean="0"/>
              <a:t>Permit and quota sells/purchases</a:t>
            </a:r>
          </a:p>
          <a:p>
            <a:pPr lvl="1"/>
            <a:r>
              <a:rPr lang="en-US" dirty="0" smtClean="0"/>
              <a:t>Crew share system</a:t>
            </a:r>
          </a:p>
          <a:p>
            <a:r>
              <a:rPr lang="en-US" dirty="0" smtClean="0"/>
              <a:t>QA/QC with call backs</a:t>
            </a:r>
          </a:p>
          <a:p>
            <a:r>
              <a:rPr lang="en-US" dirty="0" smtClean="0">
                <a:hlinkClick r:id="rId2"/>
              </a:rPr>
              <a:t>The Form</a:t>
            </a:r>
            <a:endParaRPr lang="en-US" dirty="0" smtClean="0"/>
          </a:p>
          <a:p>
            <a:pPr lvl="1"/>
            <a:endParaRPr lang="en-US" dirty="0" smtClean="0"/>
          </a:p>
          <a:p>
            <a:pPr lvl="1"/>
            <a:endParaRPr lang="en-US" dirty="0" smtClean="0"/>
          </a:p>
          <a:p>
            <a:endParaRPr lang="en-US" dirty="0" smtClean="0"/>
          </a:p>
          <a:p>
            <a:endParaRPr lang="en-US" dirty="0"/>
          </a:p>
        </p:txBody>
      </p:sp>
    </p:spTree>
    <p:extLst>
      <p:ext uri="{BB962C8B-B14F-4D97-AF65-F5344CB8AC3E}">
        <p14:creationId xmlns:p14="http://schemas.microsoft.com/office/powerpoint/2010/main" val="331017965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EDC Analysis</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Break costs into </a:t>
            </a:r>
            <a:r>
              <a:rPr lang="en-US" i="1" dirty="0" smtClean="0"/>
              <a:t>variable</a:t>
            </a:r>
            <a:r>
              <a:rPr lang="en-US" dirty="0" smtClean="0"/>
              <a:t> and </a:t>
            </a:r>
            <a:r>
              <a:rPr lang="en-US" i="1" dirty="0" smtClean="0"/>
              <a:t>fixed</a:t>
            </a:r>
          </a:p>
          <a:p>
            <a:r>
              <a:rPr lang="en-US" dirty="0" smtClean="0"/>
              <a:t>Designate fisheries</a:t>
            </a:r>
          </a:p>
          <a:p>
            <a:pPr lvl="1"/>
            <a:r>
              <a:rPr lang="en-US" dirty="0" smtClean="0"/>
              <a:t>At-sea whiting</a:t>
            </a:r>
          </a:p>
          <a:p>
            <a:pPr lvl="1"/>
            <a:r>
              <a:rPr lang="en-US" dirty="0" err="1" smtClean="0"/>
              <a:t>Shoreside</a:t>
            </a:r>
            <a:r>
              <a:rPr lang="en-US" dirty="0" smtClean="0"/>
              <a:t> whiting</a:t>
            </a:r>
          </a:p>
          <a:p>
            <a:pPr lvl="1"/>
            <a:r>
              <a:rPr lang="en-US" dirty="0" smtClean="0"/>
              <a:t>DTS trawl</a:t>
            </a:r>
          </a:p>
          <a:p>
            <a:pPr lvl="1"/>
            <a:r>
              <a:rPr lang="en-US" dirty="0" smtClean="0"/>
              <a:t>Non-whiting, non-DTS trawl</a:t>
            </a:r>
          </a:p>
          <a:p>
            <a:pPr lvl="1"/>
            <a:r>
              <a:rPr lang="en-US" dirty="0" smtClean="0"/>
              <a:t>Fixed gear with trawl endorsement</a:t>
            </a:r>
          </a:p>
          <a:p>
            <a:pPr lvl="1"/>
            <a:r>
              <a:rPr lang="en-US" dirty="0" smtClean="0"/>
              <a:t>Fixed gear with fixed gear endorsement</a:t>
            </a:r>
          </a:p>
          <a:p>
            <a:pPr lvl="1"/>
            <a:r>
              <a:rPr lang="en-US" dirty="0" smtClean="0"/>
              <a:t>Other (e.g., crab, shrimp, halibut, salmon, tuna)</a:t>
            </a:r>
          </a:p>
          <a:p>
            <a:pPr lvl="1"/>
            <a:r>
              <a:rPr lang="en-US" dirty="0" smtClean="0"/>
              <a:t>Shrimp</a:t>
            </a:r>
          </a:p>
          <a:p>
            <a:pPr lvl="1"/>
            <a:r>
              <a:rPr lang="en-US" dirty="0" smtClean="0"/>
              <a:t>Alaska</a:t>
            </a:r>
          </a:p>
          <a:p>
            <a:r>
              <a:rPr lang="en-US" dirty="0" smtClean="0"/>
              <a:t>Disaggregate cost into fisheries for variable costs and fixed costs</a:t>
            </a:r>
          </a:p>
          <a:p>
            <a:r>
              <a:rPr lang="en-US" dirty="0" smtClean="0"/>
              <a:t>Calculate </a:t>
            </a:r>
            <a:r>
              <a:rPr lang="en-US" i="1" dirty="0" smtClean="0"/>
              <a:t>Variable Cost Net Revenue </a:t>
            </a:r>
            <a:r>
              <a:rPr lang="en-US" dirty="0" smtClean="0"/>
              <a:t>and </a:t>
            </a:r>
            <a:r>
              <a:rPr lang="en-US" i="1" dirty="0" smtClean="0"/>
              <a:t>Total Cost Net Revenue</a:t>
            </a:r>
          </a:p>
          <a:p>
            <a:pPr lvl="1"/>
            <a:endParaRPr lang="en-US" dirty="0"/>
          </a:p>
        </p:txBody>
      </p:sp>
    </p:spTree>
    <p:extLst>
      <p:ext uri="{BB962C8B-B14F-4D97-AF65-F5344CB8AC3E}">
        <p14:creationId xmlns:p14="http://schemas.microsoft.com/office/powerpoint/2010/main" val="236062008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105400" y="381000"/>
            <a:ext cx="3886200" cy="6217920"/>
          </a:xfrm>
        </p:spPr>
        <p:txBody>
          <a:bodyPr>
            <a:normAutofit fontScale="77500" lnSpcReduction="20000"/>
          </a:bodyPr>
          <a:lstStyle/>
          <a:p>
            <a:r>
              <a:rPr lang="en-US" dirty="0" smtClean="0"/>
              <a:t>Raised in small-town Utah</a:t>
            </a:r>
          </a:p>
          <a:p>
            <a:r>
              <a:rPr lang="en-US" dirty="0" smtClean="0"/>
              <a:t>PhD Economics, UW</a:t>
            </a:r>
          </a:p>
          <a:p>
            <a:r>
              <a:rPr lang="en-US" dirty="0" smtClean="0"/>
              <a:t>UAF Asst. Prof. 2 years</a:t>
            </a:r>
          </a:p>
          <a:p>
            <a:r>
              <a:rPr lang="en-US" dirty="0" smtClean="0"/>
              <a:t>NOAA 16 years</a:t>
            </a:r>
          </a:p>
          <a:p>
            <a:r>
              <a:rPr lang="en-US" dirty="0" smtClean="0"/>
              <a:t>Research: Non-market valuation</a:t>
            </a:r>
          </a:p>
          <a:p>
            <a:r>
              <a:rPr lang="en-US" dirty="0" smtClean="0"/>
              <a:t>Involved in West Coast catch share program development and monitoring since 2007</a:t>
            </a:r>
          </a:p>
          <a:p>
            <a:r>
              <a:rPr lang="en-US" dirty="0" smtClean="0"/>
              <a:t>Pacific Fishery Management Council, Scientific and Statistical Committee (SSC)</a:t>
            </a:r>
          </a:p>
          <a:p>
            <a:r>
              <a:rPr lang="en-US" dirty="0" smtClean="0"/>
              <a:t>Ski, bike, mountaineering, food, IPA, break stuff</a:t>
            </a:r>
          </a:p>
          <a:p>
            <a:endParaRPr lang="en-US" dirty="0" smtClean="0"/>
          </a:p>
          <a:p>
            <a:endParaRPr lang="en-US" dirty="0"/>
          </a:p>
        </p:txBody>
      </p:sp>
      <p:pic>
        <p:nvPicPr>
          <p:cNvPr id="1026" name="Picture 2" descr="C:\Users\leest\Desktop\OSU Project 8_2014\Todd Photo.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381000"/>
            <a:ext cx="4644234" cy="62179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723518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45503" y="1600200"/>
            <a:ext cx="5852993"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Content Placeholder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6571" y="130628"/>
            <a:ext cx="8555467" cy="6611043"/>
          </a:xfrm>
          <a:prstGeom prst="rect">
            <a:avLst/>
          </a:prstGeom>
        </p:spPr>
      </p:pic>
      <p:sp>
        <p:nvSpPr>
          <p:cNvPr id="6" name="TextBox 5"/>
          <p:cNvSpPr txBox="1"/>
          <p:nvPr/>
        </p:nvSpPr>
        <p:spPr>
          <a:xfrm>
            <a:off x="3810000" y="3422569"/>
            <a:ext cx="1600200" cy="646331"/>
          </a:xfrm>
          <a:prstGeom prst="rect">
            <a:avLst/>
          </a:prstGeom>
          <a:noFill/>
        </p:spPr>
        <p:txBody>
          <a:bodyPr wrap="square" rtlCol="0">
            <a:spAutoFit/>
          </a:bodyPr>
          <a:lstStyle/>
          <a:p>
            <a:pPr algn="ctr"/>
            <a:r>
              <a:rPr lang="en-US" dirty="0" smtClean="0">
                <a:solidFill>
                  <a:srgbClr val="FF0000"/>
                </a:solidFill>
              </a:rPr>
              <a:t>DRAFT</a:t>
            </a:r>
          </a:p>
          <a:p>
            <a:pPr algn="ctr"/>
            <a:r>
              <a:rPr lang="en-US" dirty="0" smtClean="0">
                <a:solidFill>
                  <a:srgbClr val="FF0000"/>
                </a:solidFill>
              </a:rPr>
              <a:t>DO NOT USE</a:t>
            </a:r>
            <a:endParaRPr lang="en-US" dirty="0">
              <a:solidFill>
                <a:srgbClr val="FF0000"/>
              </a:solidFill>
            </a:endParaRPr>
          </a:p>
        </p:txBody>
      </p:sp>
    </p:spTree>
    <p:extLst>
      <p:ext uri="{BB962C8B-B14F-4D97-AF65-F5344CB8AC3E}">
        <p14:creationId xmlns:p14="http://schemas.microsoft.com/office/powerpoint/2010/main" val="263691735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7846" y="152400"/>
            <a:ext cx="8229600" cy="792162"/>
          </a:xfrm>
        </p:spPr>
        <p:txBody>
          <a:bodyPr>
            <a:normAutofit fontScale="90000"/>
          </a:bodyPr>
          <a:lstStyle/>
          <a:p>
            <a:r>
              <a:rPr lang="en-US" dirty="0" smtClean="0"/>
              <a:t>Average Net Revenue by Sub-fishery</a:t>
            </a:r>
            <a:endParaRPr lang="en-US" dirty="0"/>
          </a:p>
        </p:txBody>
      </p:sp>
      <p:pic>
        <p:nvPicPr>
          <p:cNvPr id="10243" name="Picture 3" descr="C:\Users\leest\Desktop\OSU Project 8_2014\Net Rev.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923924"/>
            <a:ext cx="8171810" cy="5934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618621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9" name="Picture 3" descr="C:\Users\leest\Desktop\OSU Project 8_2014\DTS with Trawl.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0"/>
            <a:ext cx="7845408"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748885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C:\Users\leest\Desktop\OSU Project 8_2014\DTS.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0"/>
            <a:ext cx="6856053" cy="6781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461299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Economic Data</a:t>
            </a:r>
            <a:endParaRPr lang="en-US" dirty="0"/>
          </a:p>
        </p:txBody>
      </p:sp>
      <p:sp>
        <p:nvSpPr>
          <p:cNvPr id="6" name="Content Placeholder 5"/>
          <p:cNvSpPr>
            <a:spLocks noGrp="1"/>
          </p:cNvSpPr>
          <p:nvPr>
            <p:ph sz="half" idx="2"/>
          </p:nvPr>
        </p:nvSpPr>
        <p:spPr>
          <a:xfrm>
            <a:off x="457200" y="1447800"/>
            <a:ext cx="4040188" cy="4678363"/>
          </a:xfrm>
        </p:spPr>
        <p:txBody>
          <a:bodyPr>
            <a:normAutofit fontScale="70000" lnSpcReduction="20000"/>
          </a:bodyPr>
          <a:lstStyle/>
          <a:p>
            <a:r>
              <a:rPr lang="en-US" dirty="0" smtClean="0"/>
              <a:t>Ports: </a:t>
            </a:r>
          </a:p>
          <a:p>
            <a:pPr lvl="1"/>
            <a:r>
              <a:rPr lang="en-US" dirty="0" smtClean="0"/>
              <a:t>Astoria and Tillamook</a:t>
            </a:r>
          </a:p>
          <a:p>
            <a:pPr lvl="1"/>
            <a:r>
              <a:rPr lang="en-US" dirty="0" smtClean="0"/>
              <a:t>Brookings and Crescent City</a:t>
            </a:r>
          </a:p>
          <a:p>
            <a:pPr lvl="1"/>
            <a:r>
              <a:rPr lang="en-US" dirty="0" smtClean="0"/>
              <a:t>Coos Bay</a:t>
            </a:r>
          </a:p>
          <a:p>
            <a:pPr lvl="1"/>
            <a:r>
              <a:rPr lang="en-US" dirty="0" smtClean="0"/>
              <a:t>Eureka</a:t>
            </a:r>
          </a:p>
          <a:p>
            <a:pPr lvl="1"/>
            <a:r>
              <a:rPr lang="en-US" dirty="0" smtClean="0"/>
              <a:t>Fort Bragg</a:t>
            </a:r>
          </a:p>
          <a:p>
            <a:pPr lvl="1"/>
            <a:r>
              <a:rPr lang="en-US" dirty="0" smtClean="0"/>
              <a:t>Monterey and Morro Bay</a:t>
            </a:r>
          </a:p>
          <a:p>
            <a:pPr lvl="1"/>
            <a:r>
              <a:rPr lang="en-US" dirty="0" smtClean="0"/>
              <a:t>Newport</a:t>
            </a:r>
          </a:p>
          <a:p>
            <a:pPr lvl="1"/>
            <a:r>
              <a:rPr lang="en-US" dirty="0" smtClean="0"/>
              <a:t>San Francisco and Bodega Bay</a:t>
            </a:r>
          </a:p>
          <a:p>
            <a:pPr lvl="1"/>
            <a:r>
              <a:rPr lang="en-US" dirty="0" smtClean="0"/>
              <a:t>Washington State</a:t>
            </a:r>
          </a:p>
          <a:p>
            <a:pPr lvl="1"/>
            <a:endParaRPr lang="en-US" dirty="0" smtClean="0"/>
          </a:p>
          <a:p>
            <a:r>
              <a:rPr lang="en-US" dirty="0" smtClean="0"/>
              <a:t>Species</a:t>
            </a:r>
          </a:p>
          <a:p>
            <a:pPr lvl="1"/>
            <a:r>
              <a:rPr lang="en-US" dirty="0" smtClean="0"/>
              <a:t>Rockfish</a:t>
            </a:r>
          </a:p>
          <a:p>
            <a:pPr lvl="1"/>
            <a:r>
              <a:rPr lang="en-US" dirty="0" smtClean="0"/>
              <a:t>Flatfish</a:t>
            </a:r>
          </a:p>
          <a:p>
            <a:pPr lvl="1"/>
            <a:r>
              <a:rPr lang="en-US" dirty="0" smtClean="0"/>
              <a:t>Other groundfish</a:t>
            </a:r>
          </a:p>
          <a:p>
            <a:pPr lvl="1"/>
            <a:r>
              <a:rPr lang="en-US" dirty="0" smtClean="0"/>
              <a:t>Dover sole</a:t>
            </a:r>
          </a:p>
          <a:p>
            <a:pPr lvl="1"/>
            <a:r>
              <a:rPr lang="en-US" dirty="0" err="1" smtClean="0"/>
              <a:t>Thornyheads</a:t>
            </a:r>
            <a:endParaRPr lang="en-US" dirty="0" smtClean="0"/>
          </a:p>
          <a:p>
            <a:pPr lvl="1"/>
            <a:r>
              <a:rPr lang="en-US" dirty="0" smtClean="0"/>
              <a:t>Sablefish</a:t>
            </a:r>
          </a:p>
          <a:p>
            <a:pPr lvl="1"/>
            <a:r>
              <a:rPr lang="en-US" dirty="0" err="1" smtClean="0"/>
              <a:t>Petrale</a:t>
            </a:r>
            <a:r>
              <a:rPr lang="en-US" dirty="0" smtClean="0"/>
              <a:t> sole</a:t>
            </a:r>
          </a:p>
          <a:p>
            <a:pPr lvl="1"/>
            <a:r>
              <a:rPr lang="en-US" dirty="0" smtClean="0"/>
              <a:t>Sharks, skates and rays</a:t>
            </a:r>
            <a:endParaRPr lang="en-US" dirty="0"/>
          </a:p>
        </p:txBody>
      </p:sp>
      <p:sp>
        <p:nvSpPr>
          <p:cNvPr id="8" name="Content Placeholder 7"/>
          <p:cNvSpPr>
            <a:spLocks noGrp="1"/>
          </p:cNvSpPr>
          <p:nvPr>
            <p:ph sz="quarter" idx="4"/>
          </p:nvPr>
        </p:nvSpPr>
        <p:spPr>
          <a:xfrm>
            <a:off x="4645025" y="1447800"/>
            <a:ext cx="4041775" cy="4678363"/>
          </a:xfrm>
        </p:spPr>
        <p:txBody>
          <a:bodyPr>
            <a:normAutofit fontScale="85000" lnSpcReduction="20000"/>
          </a:bodyPr>
          <a:lstStyle/>
          <a:p>
            <a:r>
              <a:rPr lang="en-US" dirty="0" smtClean="0"/>
              <a:t>EDC data by port and year (note: vessels are assigned to one, and only one, port)</a:t>
            </a:r>
          </a:p>
          <a:p>
            <a:pPr lvl="1"/>
            <a:r>
              <a:rPr lang="en-US" dirty="0" smtClean="0"/>
              <a:t>Number of vessels </a:t>
            </a:r>
          </a:p>
          <a:p>
            <a:pPr lvl="1"/>
            <a:r>
              <a:rPr lang="en-US" dirty="0" smtClean="0"/>
              <a:t>Number of processors</a:t>
            </a:r>
          </a:p>
          <a:p>
            <a:pPr lvl="1"/>
            <a:r>
              <a:rPr lang="en-US" dirty="0" smtClean="0"/>
              <a:t>Ave. vessel characteristics by gear (HP, fuel capacity, length, #vessels)</a:t>
            </a:r>
          </a:p>
          <a:p>
            <a:pPr lvl="1"/>
            <a:r>
              <a:rPr lang="en-US" dirty="0" smtClean="0"/>
              <a:t>Ave. vessel activity by gear (crew, fuel use, speed, days, #vessels)</a:t>
            </a:r>
          </a:p>
          <a:p>
            <a:pPr lvl="1"/>
            <a:r>
              <a:rPr lang="en-US" dirty="0" smtClean="0"/>
              <a:t>Costs by gear (FC, VC)</a:t>
            </a:r>
          </a:p>
          <a:p>
            <a:pPr lvl="1"/>
            <a:r>
              <a:rPr lang="en-US" dirty="0" smtClean="0"/>
              <a:t>Net revenue by gear (total revenue, VCNR, TCNR)</a:t>
            </a:r>
          </a:p>
          <a:p>
            <a:pPr lvl="1"/>
            <a:r>
              <a:rPr lang="en-US" dirty="0" smtClean="0"/>
              <a:t>Excluded at-sea and </a:t>
            </a:r>
            <a:r>
              <a:rPr lang="en-US" dirty="0" err="1" smtClean="0"/>
              <a:t>shorebased</a:t>
            </a:r>
            <a:r>
              <a:rPr lang="en-US" dirty="0" smtClean="0"/>
              <a:t> whiting</a:t>
            </a:r>
            <a:endParaRPr lang="en-US" dirty="0"/>
          </a:p>
          <a:p>
            <a:pPr lvl="1"/>
            <a:endParaRPr lang="en-US" dirty="0" smtClean="0"/>
          </a:p>
          <a:p>
            <a:r>
              <a:rPr lang="en-US" dirty="0" smtClean="0"/>
              <a:t>Fish ticket data by year and port</a:t>
            </a:r>
          </a:p>
          <a:p>
            <a:pPr lvl="1"/>
            <a:r>
              <a:rPr lang="en-US" dirty="0" smtClean="0"/>
              <a:t>Landings by species/group</a:t>
            </a:r>
          </a:p>
          <a:p>
            <a:pPr lvl="1"/>
            <a:r>
              <a:rPr lang="en-US" dirty="0" smtClean="0"/>
              <a:t>Revenue by species/group</a:t>
            </a:r>
            <a:endParaRPr lang="en-US" dirty="0"/>
          </a:p>
        </p:txBody>
      </p:sp>
    </p:spTree>
    <p:extLst>
      <p:ext uri="{BB962C8B-B14F-4D97-AF65-F5344CB8AC3E}">
        <p14:creationId xmlns:p14="http://schemas.microsoft.com/office/powerpoint/2010/main" val="90661788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Trawl Survey Data</a:t>
            </a:r>
            <a:endParaRPr lang="en-US" dirty="0"/>
          </a:p>
        </p:txBody>
      </p:sp>
      <p:sp>
        <p:nvSpPr>
          <p:cNvPr id="8" name="Content Placeholder 7"/>
          <p:cNvSpPr>
            <a:spLocks noGrp="1"/>
          </p:cNvSpPr>
          <p:nvPr>
            <p:ph idx="1"/>
          </p:nvPr>
        </p:nvSpPr>
        <p:spPr/>
        <p:txBody>
          <a:bodyPr/>
          <a:lstStyle/>
          <a:p>
            <a:r>
              <a:rPr lang="en-US" dirty="0" smtClean="0"/>
              <a:t>See the Technical Report (2005)</a:t>
            </a:r>
          </a:p>
          <a:p>
            <a:r>
              <a:rPr lang="en-US" dirty="0" smtClean="0"/>
              <a:t>Catch by species (species group) per unit effort for each tow</a:t>
            </a:r>
          </a:p>
          <a:p>
            <a:r>
              <a:rPr lang="en-US" dirty="0" smtClean="0"/>
              <a:t>Timing of the survey (late spring to early fall) versus when fishing effort takes place</a:t>
            </a:r>
          </a:p>
          <a:p>
            <a:r>
              <a:rPr lang="en-US" dirty="0" smtClean="0"/>
              <a:t>The trawl survey includes areas closed to fishing</a:t>
            </a:r>
            <a:endParaRPr lang="en-US" dirty="0"/>
          </a:p>
        </p:txBody>
      </p:sp>
    </p:spTree>
    <p:extLst>
      <p:ext uri="{BB962C8B-B14F-4D97-AF65-F5344CB8AC3E}">
        <p14:creationId xmlns:p14="http://schemas.microsoft.com/office/powerpoint/2010/main" val="265016418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457200" y="274638"/>
            <a:ext cx="8229600" cy="944562"/>
          </a:xfrm>
        </p:spPr>
        <p:txBody>
          <a:bodyPr/>
          <a:lstStyle/>
          <a:p>
            <a:r>
              <a:rPr lang="en-US" dirty="0" smtClean="0"/>
              <a:t>Some Thoughts…</a:t>
            </a:r>
            <a:endParaRPr lang="en-US" dirty="0"/>
          </a:p>
        </p:txBody>
      </p:sp>
      <p:sp>
        <p:nvSpPr>
          <p:cNvPr id="8" name="Content Placeholder 7"/>
          <p:cNvSpPr>
            <a:spLocks noGrp="1"/>
          </p:cNvSpPr>
          <p:nvPr>
            <p:ph idx="1"/>
          </p:nvPr>
        </p:nvSpPr>
        <p:spPr>
          <a:xfrm>
            <a:off x="457200" y="1066800"/>
            <a:ext cx="8229600" cy="5638800"/>
          </a:xfrm>
        </p:spPr>
        <p:txBody>
          <a:bodyPr>
            <a:normAutofit fontScale="70000" lnSpcReduction="20000"/>
          </a:bodyPr>
          <a:lstStyle/>
          <a:p>
            <a:r>
              <a:rPr lang="en-US" dirty="0" smtClean="0"/>
              <a:t>What does the economic data say by itself (this alone is useful)?  Are there changes year-to-year?  Changes since IFQ began?</a:t>
            </a:r>
          </a:p>
          <a:p>
            <a:r>
              <a:rPr lang="en-US" dirty="0" smtClean="0"/>
              <a:t>What does the trawl survey data say by itself?  Are there changes year-to-year?  Changes since IFQ began?</a:t>
            </a:r>
          </a:p>
          <a:p>
            <a:r>
              <a:rPr lang="en-US" dirty="0" smtClean="0"/>
              <a:t>A big challenge is how to group the trawl survey data into areas fished from a particular port or port area.  How far can they go?  Does it make sense for areas to overlap?  Straight lines between ports? </a:t>
            </a:r>
          </a:p>
          <a:p>
            <a:r>
              <a:rPr lang="en-US" dirty="0" smtClean="0"/>
              <a:t>Try grouping (averaging) pre/post IFQ data</a:t>
            </a:r>
          </a:p>
          <a:p>
            <a:r>
              <a:rPr lang="en-US" dirty="0" smtClean="0"/>
              <a:t>Have there been changes post IFQ (adjustment to new management regime)?</a:t>
            </a:r>
          </a:p>
          <a:p>
            <a:r>
              <a:rPr lang="en-US" dirty="0" smtClean="0"/>
              <a:t>What are the key economic variables of interest?  Are some hypothesized to be more affected by the biology than other?</a:t>
            </a:r>
          </a:p>
          <a:p>
            <a:r>
              <a:rPr lang="en-US" dirty="0" smtClean="0"/>
              <a:t>Think about what are dependent vs independent variables</a:t>
            </a:r>
          </a:p>
          <a:p>
            <a:r>
              <a:rPr lang="en-US" dirty="0" smtClean="0"/>
              <a:t>Calculate prices/</a:t>
            </a:r>
            <a:r>
              <a:rPr lang="en-US" dirty="0" err="1" smtClean="0"/>
              <a:t>lbs</a:t>
            </a:r>
            <a:endParaRPr lang="en-US" dirty="0" smtClean="0"/>
          </a:p>
          <a:p>
            <a:r>
              <a:rPr lang="en-US" dirty="0" smtClean="0"/>
              <a:t>Try adjusting for total quota pounds</a:t>
            </a:r>
          </a:p>
          <a:p>
            <a:r>
              <a:rPr lang="en-US" dirty="0" smtClean="0"/>
              <a:t>Try adjusting for percent attainment</a:t>
            </a:r>
          </a:p>
        </p:txBody>
      </p:sp>
    </p:spTree>
    <p:extLst>
      <p:ext uri="{BB962C8B-B14F-4D97-AF65-F5344CB8AC3E}">
        <p14:creationId xmlns:p14="http://schemas.microsoft.com/office/powerpoint/2010/main" val="149958494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457200" y="274638"/>
            <a:ext cx="8229600" cy="944562"/>
          </a:xfrm>
        </p:spPr>
        <p:txBody>
          <a:bodyPr/>
          <a:lstStyle/>
          <a:p>
            <a:r>
              <a:rPr lang="en-US" dirty="0" smtClean="0"/>
              <a:t>Some More Thoughts…</a:t>
            </a:r>
            <a:endParaRPr lang="en-US" dirty="0"/>
          </a:p>
        </p:txBody>
      </p:sp>
      <p:sp>
        <p:nvSpPr>
          <p:cNvPr id="8" name="Content Placeholder 7"/>
          <p:cNvSpPr>
            <a:spLocks noGrp="1"/>
          </p:cNvSpPr>
          <p:nvPr>
            <p:ph idx="1"/>
          </p:nvPr>
        </p:nvSpPr>
        <p:spPr>
          <a:xfrm>
            <a:off x="457200" y="1295400"/>
            <a:ext cx="8229600" cy="5486400"/>
          </a:xfrm>
        </p:spPr>
        <p:txBody>
          <a:bodyPr>
            <a:normAutofit fontScale="62500" lnSpcReduction="20000"/>
          </a:bodyPr>
          <a:lstStyle/>
          <a:p>
            <a:r>
              <a:rPr lang="en-US" dirty="0" smtClean="0"/>
              <a:t>Keep in mind changes in constraints and incentives due to change in management.  Some examples:</a:t>
            </a:r>
          </a:p>
          <a:p>
            <a:pPr lvl="1"/>
            <a:r>
              <a:rPr lang="en-US" dirty="0" smtClean="0"/>
              <a:t>The only way a port could have increased lands pre-IFQ was to have more vessels</a:t>
            </a:r>
          </a:p>
          <a:p>
            <a:pPr lvl="1"/>
            <a:r>
              <a:rPr lang="en-US" dirty="0" smtClean="0"/>
              <a:t>Old management/limits/closures were intended to prevent overfishing and meant that full attainment was often not possible</a:t>
            </a:r>
          </a:p>
          <a:p>
            <a:pPr lvl="1"/>
            <a:r>
              <a:rPr lang="en-US" dirty="0" smtClean="0"/>
              <a:t>Targeting certain species and avoiding other species is more likely under catch shares.  </a:t>
            </a:r>
          </a:p>
          <a:p>
            <a:pPr lvl="1"/>
            <a:r>
              <a:rPr lang="en-US" dirty="0" smtClean="0"/>
              <a:t>Incentives to reduce </a:t>
            </a:r>
            <a:r>
              <a:rPr lang="en-US" dirty="0" err="1" smtClean="0"/>
              <a:t>bycatch</a:t>
            </a:r>
            <a:r>
              <a:rPr lang="en-US" dirty="0" smtClean="0"/>
              <a:t>.  Gear changes affect </a:t>
            </a:r>
            <a:r>
              <a:rPr lang="en-US" dirty="0" err="1" smtClean="0"/>
              <a:t>bycatch</a:t>
            </a:r>
            <a:r>
              <a:rPr lang="en-US" dirty="0" smtClean="0"/>
              <a:t>. </a:t>
            </a:r>
            <a:r>
              <a:rPr lang="en-US" dirty="0" smtClean="0"/>
              <a:t>Don’t </a:t>
            </a:r>
            <a:r>
              <a:rPr lang="en-US" dirty="0" smtClean="0"/>
              <a:t>have the relevant data on gear modification use.</a:t>
            </a:r>
          </a:p>
          <a:p>
            <a:r>
              <a:rPr lang="en-US" dirty="0" smtClean="0"/>
              <a:t>Remember, you are looking for tendencies, signals.  </a:t>
            </a:r>
          </a:p>
          <a:p>
            <a:r>
              <a:rPr lang="en-US" dirty="0" smtClean="0"/>
              <a:t>Be willing to drop stuff that’s not really working out</a:t>
            </a:r>
            <a:r>
              <a:rPr lang="en-US" dirty="0" smtClean="0"/>
              <a:t>. Step </a:t>
            </a:r>
            <a:r>
              <a:rPr lang="en-US" dirty="0" smtClean="0"/>
              <a:t>back at times and look at the big picture</a:t>
            </a:r>
          </a:p>
          <a:p>
            <a:r>
              <a:rPr lang="en-US" dirty="0" smtClean="0"/>
              <a:t>Use (primarily) the skills you have</a:t>
            </a:r>
          </a:p>
          <a:p>
            <a:r>
              <a:rPr lang="en-US" dirty="0" smtClean="0"/>
              <a:t>Communicate with your team members, then communicate some more</a:t>
            </a:r>
          </a:p>
          <a:p>
            <a:r>
              <a:rPr lang="en-US" b="1" dirty="0" smtClean="0"/>
              <a:t>Write down and explain the next steps.  Where should the project go?  What are the strengths and weaknesses of what you did?  What worked in the process, what did not (broadly). What additional data did you wish you had?</a:t>
            </a:r>
          </a:p>
        </p:txBody>
      </p:sp>
    </p:spTree>
    <p:extLst>
      <p:ext uri="{BB962C8B-B14F-4D97-AF65-F5344CB8AC3E}">
        <p14:creationId xmlns:p14="http://schemas.microsoft.com/office/powerpoint/2010/main" val="89059745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90600"/>
            <a:ext cx="7772400" cy="3200400"/>
          </a:xfrm>
        </p:spPr>
        <p:txBody>
          <a:bodyPr>
            <a:normAutofit fontScale="90000"/>
          </a:bodyPr>
          <a:lstStyle/>
          <a:p>
            <a:r>
              <a:rPr lang="en-US" sz="2400" dirty="0" smtClean="0"/>
              <a:t>Alternative Title No. 2</a:t>
            </a:r>
            <a:br>
              <a:rPr lang="en-US" sz="2400" dirty="0" smtClean="0"/>
            </a:br>
            <a:r>
              <a:rPr lang="en-US" sz="2400" dirty="0" smtClean="0"/>
              <a:t/>
            </a:r>
            <a:br>
              <a:rPr lang="en-US" sz="2400" dirty="0" smtClean="0"/>
            </a:br>
            <a:r>
              <a:rPr lang="en-US" sz="2400" dirty="0"/>
              <a:t/>
            </a:r>
            <a:br>
              <a:rPr lang="en-US" sz="2400" dirty="0"/>
            </a:br>
            <a:r>
              <a:rPr lang="en-US" dirty="0" smtClean="0"/>
              <a:t/>
            </a:r>
            <a:br>
              <a:rPr lang="en-US" dirty="0" smtClean="0"/>
            </a:br>
            <a:r>
              <a:rPr lang="en-US" dirty="0" smtClean="0"/>
              <a:t>How Does Fishing Behavior Change Due to Catch Shares and Biological Constraints?</a:t>
            </a:r>
            <a:endParaRPr lang="en-US" sz="3600" dirty="0"/>
          </a:p>
        </p:txBody>
      </p:sp>
    </p:spTree>
    <p:extLst>
      <p:ext uri="{BB962C8B-B14F-4D97-AF65-F5344CB8AC3E}">
        <p14:creationId xmlns:p14="http://schemas.microsoft.com/office/powerpoint/2010/main" val="423769779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639762"/>
          </a:xfrm>
        </p:spPr>
        <p:txBody>
          <a:bodyPr>
            <a:normAutofit fontScale="90000"/>
          </a:bodyPr>
          <a:lstStyle/>
          <a:p>
            <a:r>
              <a:rPr lang="en-US" sz="2800" dirty="0" smtClean="0"/>
              <a:t>A Primer on Economic Analysis</a:t>
            </a:r>
            <a:br>
              <a:rPr lang="en-US" sz="2800" dirty="0" smtClean="0"/>
            </a:br>
            <a:r>
              <a:rPr lang="en-US" sz="2200" dirty="0" smtClean="0"/>
              <a:t>The Two Most Common Methods </a:t>
            </a:r>
            <a:r>
              <a:rPr lang="en-US" sz="2200" dirty="0"/>
              <a:t>A</a:t>
            </a:r>
            <a:r>
              <a:rPr lang="en-US" sz="2200" dirty="0" smtClean="0"/>
              <a:t>re </a:t>
            </a:r>
            <a:r>
              <a:rPr lang="en-US" sz="2200" dirty="0"/>
              <a:t>V</a:t>
            </a:r>
            <a:r>
              <a:rPr lang="en-US" sz="2200" dirty="0" smtClean="0"/>
              <a:t>ery </a:t>
            </a:r>
            <a:r>
              <a:rPr lang="en-US" sz="2200" dirty="0"/>
              <a:t>D</a:t>
            </a:r>
            <a:r>
              <a:rPr lang="en-US" sz="2200" dirty="0" smtClean="0"/>
              <a:t>ifferent</a:t>
            </a:r>
            <a:endParaRPr lang="en-US" sz="2200" dirty="0"/>
          </a:p>
        </p:txBody>
      </p:sp>
      <p:sp>
        <p:nvSpPr>
          <p:cNvPr id="3" name="Content Placeholder 2"/>
          <p:cNvSpPr>
            <a:spLocks noGrp="1"/>
          </p:cNvSpPr>
          <p:nvPr>
            <p:ph idx="1"/>
          </p:nvPr>
        </p:nvSpPr>
        <p:spPr>
          <a:xfrm>
            <a:off x="457200" y="990600"/>
            <a:ext cx="8382000" cy="5638800"/>
          </a:xfrm>
        </p:spPr>
        <p:txBody>
          <a:bodyPr>
            <a:normAutofit fontScale="70000" lnSpcReduction="20000"/>
          </a:bodyPr>
          <a:lstStyle/>
          <a:p>
            <a:r>
              <a:rPr lang="en-US" dirty="0" smtClean="0"/>
              <a:t>Welfare analysis (benefit-cost analysis, net benefits)</a:t>
            </a:r>
          </a:p>
          <a:p>
            <a:pPr lvl="1"/>
            <a:r>
              <a:rPr lang="en-US" dirty="0" smtClean="0"/>
              <a:t>Value of something: add up the net benefits to all members of the relevant population (easiest to use $)</a:t>
            </a:r>
          </a:p>
          <a:p>
            <a:pPr lvl="1"/>
            <a:r>
              <a:rPr lang="en-US" dirty="0" smtClean="0"/>
              <a:t>Compare several states of nature: the difference between the value of each state</a:t>
            </a:r>
          </a:p>
          <a:p>
            <a:pPr lvl="1"/>
            <a:r>
              <a:rPr lang="en-US" dirty="0" smtClean="0"/>
              <a:t>Types</a:t>
            </a:r>
          </a:p>
          <a:p>
            <a:pPr lvl="2"/>
            <a:r>
              <a:rPr lang="en-US" dirty="0" smtClean="0"/>
              <a:t>Consumers (individual people): net value of purchasing (or being handed) something. Depends on substitutes, income, what you already have, preferences, timing, anything that matters</a:t>
            </a:r>
          </a:p>
          <a:p>
            <a:pPr lvl="2"/>
            <a:r>
              <a:rPr lang="en-US" dirty="0" smtClean="0"/>
              <a:t>Producers (businesses): profit or net revenue.  Depends on costs and revenue (prices, quantities, technology)</a:t>
            </a:r>
          </a:p>
          <a:p>
            <a:r>
              <a:rPr lang="en-US" dirty="0" smtClean="0"/>
              <a:t>Economic Impacts (input-output models)</a:t>
            </a:r>
          </a:p>
          <a:p>
            <a:pPr lvl="1"/>
            <a:r>
              <a:rPr lang="en-US" dirty="0" smtClean="0"/>
              <a:t>Measures the economic contribution of an activity (e.g., fishing, building a stadium) on employment, income and output within a regional economy (country, state, county, city/port)</a:t>
            </a:r>
          </a:p>
          <a:p>
            <a:pPr lvl="1"/>
            <a:r>
              <a:rPr lang="en-US" dirty="0" smtClean="0"/>
              <a:t>Can compare multiple states of nature</a:t>
            </a:r>
          </a:p>
          <a:p>
            <a:pPr lvl="1"/>
            <a:r>
              <a:rPr lang="en-US" dirty="0" smtClean="0"/>
              <a:t>Input-output models use base information that describes economic linkages throughout the relevant economy. </a:t>
            </a:r>
          </a:p>
          <a:p>
            <a:pPr lvl="1"/>
            <a:r>
              <a:rPr lang="en-US" dirty="0" smtClean="0"/>
              <a:t>Measures Direct, Indirect and Induced contributions to employment, income and output. </a:t>
            </a:r>
          </a:p>
          <a:p>
            <a:pPr lvl="1"/>
            <a:endParaRPr lang="en-US" dirty="0" smtClean="0"/>
          </a:p>
          <a:p>
            <a:pPr lvl="1"/>
            <a:endParaRPr lang="en-US" dirty="0"/>
          </a:p>
        </p:txBody>
      </p:sp>
    </p:spTree>
    <p:extLst>
      <p:ext uri="{BB962C8B-B14F-4D97-AF65-F5344CB8AC3E}">
        <p14:creationId xmlns:p14="http://schemas.microsoft.com/office/powerpoint/2010/main" val="28901032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VERY Special Thanks!!!</a:t>
            </a:r>
            <a:endParaRPr lang="en-US" dirty="0"/>
          </a:p>
        </p:txBody>
      </p:sp>
      <p:sp>
        <p:nvSpPr>
          <p:cNvPr id="3" name="Content Placeholder 2"/>
          <p:cNvSpPr>
            <a:spLocks noGrp="1"/>
          </p:cNvSpPr>
          <p:nvPr>
            <p:ph idx="1"/>
          </p:nvPr>
        </p:nvSpPr>
        <p:spPr/>
        <p:txBody>
          <a:bodyPr/>
          <a:lstStyle/>
          <a:p>
            <a:r>
              <a:rPr lang="en-US" dirty="0" smtClean="0"/>
              <a:t>Erin Steiner – EDC data</a:t>
            </a:r>
          </a:p>
          <a:p>
            <a:r>
              <a:rPr lang="en-US" dirty="0" smtClean="0"/>
              <a:t>Beth Horness – Trawl survey data</a:t>
            </a:r>
            <a:endParaRPr lang="en-US" dirty="0"/>
          </a:p>
        </p:txBody>
      </p:sp>
    </p:spTree>
    <p:extLst>
      <p:ext uri="{BB962C8B-B14F-4D97-AF65-F5344CB8AC3E}">
        <p14:creationId xmlns:p14="http://schemas.microsoft.com/office/powerpoint/2010/main" val="128470880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639762"/>
          </a:xfrm>
        </p:spPr>
        <p:txBody>
          <a:bodyPr>
            <a:normAutofit fontScale="90000"/>
          </a:bodyPr>
          <a:lstStyle/>
          <a:p>
            <a:r>
              <a:rPr lang="en-US" sz="2800" dirty="0" smtClean="0"/>
              <a:t>A Primer on Economic Analysis (cont’d)</a:t>
            </a:r>
            <a:br>
              <a:rPr lang="en-US" sz="2800" dirty="0" smtClean="0"/>
            </a:br>
            <a:r>
              <a:rPr lang="en-US" sz="2200" dirty="0" smtClean="0"/>
              <a:t>The Two Most Common Methods </a:t>
            </a:r>
            <a:r>
              <a:rPr lang="en-US" sz="2200" dirty="0"/>
              <a:t>A</a:t>
            </a:r>
            <a:r>
              <a:rPr lang="en-US" sz="2200" dirty="0" smtClean="0"/>
              <a:t>re </a:t>
            </a:r>
            <a:r>
              <a:rPr lang="en-US" sz="2200" dirty="0"/>
              <a:t>V</a:t>
            </a:r>
            <a:r>
              <a:rPr lang="en-US" sz="2200" dirty="0" smtClean="0"/>
              <a:t>ery </a:t>
            </a:r>
            <a:r>
              <a:rPr lang="en-US" sz="2200" dirty="0"/>
              <a:t>D</a:t>
            </a:r>
            <a:r>
              <a:rPr lang="en-US" sz="2200" dirty="0" smtClean="0"/>
              <a:t>ifferent</a:t>
            </a:r>
            <a:endParaRPr lang="en-US" sz="2200" dirty="0"/>
          </a:p>
        </p:txBody>
      </p:sp>
      <p:sp>
        <p:nvSpPr>
          <p:cNvPr id="3" name="Content Placeholder 2"/>
          <p:cNvSpPr>
            <a:spLocks noGrp="1"/>
          </p:cNvSpPr>
          <p:nvPr>
            <p:ph idx="1"/>
          </p:nvPr>
        </p:nvSpPr>
        <p:spPr>
          <a:xfrm>
            <a:off x="457200" y="990600"/>
            <a:ext cx="8382000" cy="5715000"/>
          </a:xfrm>
        </p:spPr>
        <p:txBody>
          <a:bodyPr>
            <a:normAutofit lnSpcReduction="10000"/>
          </a:bodyPr>
          <a:lstStyle/>
          <a:p>
            <a:r>
              <a:rPr lang="en-US" dirty="0" smtClean="0"/>
              <a:t>Bottom line for fisheries management applications</a:t>
            </a:r>
          </a:p>
          <a:p>
            <a:pPr lvl="1"/>
            <a:r>
              <a:rPr lang="en-US" dirty="0" smtClean="0"/>
              <a:t>Net benefits measures whether a policy makes people better or worse off, and by how much</a:t>
            </a:r>
          </a:p>
          <a:p>
            <a:pPr lvl="1"/>
            <a:r>
              <a:rPr lang="en-US" dirty="0" smtClean="0"/>
              <a:t>Economic impacts measure the effect of a policy on employment, income and output. </a:t>
            </a:r>
          </a:p>
          <a:p>
            <a:pPr lvl="1"/>
            <a:r>
              <a:rPr lang="en-US" dirty="0" smtClean="0"/>
              <a:t>They are not necessarily correlated</a:t>
            </a:r>
          </a:p>
          <a:p>
            <a:r>
              <a:rPr lang="en-US" dirty="0" smtClean="0"/>
              <a:t>Examples</a:t>
            </a:r>
          </a:p>
          <a:p>
            <a:pPr lvl="1"/>
            <a:r>
              <a:rPr lang="en-US" dirty="0" smtClean="0"/>
              <a:t>An increase in TAC</a:t>
            </a:r>
          </a:p>
          <a:p>
            <a:pPr lvl="1"/>
            <a:r>
              <a:rPr lang="en-US" dirty="0" smtClean="0"/>
              <a:t>A new marine protected area</a:t>
            </a:r>
          </a:p>
          <a:p>
            <a:pPr lvl="1"/>
            <a:r>
              <a:rPr lang="en-US" dirty="0" smtClean="0"/>
              <a:t>Open access to IFQ management</a:t>
            </a:r>
          </a:p>
          <a:p>
            <a:pPr lvl="1"/>
            <a:r>
              <a:rPr lang="en-US" dirty="0" smtClean="0"/>
              <a:t>Napa earthquake</a:t>
            </a:r>
          </a:p>
          <a:p>
            <a:pPr lvl="1"/>
            <a:endParaRPr lang="en-US" dirty="0" smtClean="0"/>
          </a:p>
          <a:p>
            <a:pPr lvl="1"/>
            <a:endParaRPr lang="en-US" dirty="0"/>
          </a:p>
        </p:txBody>
      </p:sp>
    </p:spTree>
    <p:extLst>
      <p:ext uri="{BB962C8B-B14F-4D97-AF65-F5344CB8AC3E}">
        <p14:creationId xmlns:p14="http://schemas.microsoft.com/office/powerpoint/2010/main" val="990578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868362"/>
          </a:xfrm>
        </p:spPr>
        <p:txBody>
          <a:bodyPr/>
          <a:lstStyle/>
          <a:p>
            <a:r>
              <a:rPr lang="en-US" dirty="0" smtClean="0"/>
              <a:t>NOAA Fisheries Background</a:t>
            </a:r>
            <a:endParaRPr lang="en-US" dirty="0"/>
          </a:p>
        </p:txBody>
      </p:sp>
      <p:pic>
        <p:nvPicPr>
          <p:cNvPr id="3074" name="Picture 2"/>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685800" y="845754"/>
            <a:ext cx="8001000" cy="600638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83216667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487362"/>
          </a:xfrm>
        </p:spPr>
        <p:txBody>
          <a:bodyPr>
            <a:normAutofit fontScale="90000"/>
          </a:bodyPr>
          <a:lstStyle/>
          <a:p>
            <a:r>
              <a:rPr lang="en-US" dirty="0" smtClean="0"/>
              <a:t>Regional Office and Science Centers</a:t>
            </a:r>
            <a:endParaRPr lang="en-US" dirty="0"/>
          </a:p>
        </p:txBody>
      </p:sp>
      <p:pic>
        <p:nvPicPr>
          <p:cNvPr id="4098" name="Picture 2"/>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066800" y="609600"/>
            <a:ext cx="7010400" cy="67766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822351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457200"/>
          </a:xfrm>
        </p:spPr>
        <p:txBody>
          <a:bodyPr>
            <a:normAutofit fontScale="90000"/>
          </a:bodyPr>
          <a:lstStyle/>
          <a:p>
            <a:r>
              <a:rPr lang="en-US" sz="3600" dirty="0" smtClean="0"/>
              <a:t>8 Regional Fishery Management Councils</a:t>
            </a:r>
            <a:endParaRPr lang="en-US" sz="3600" dirty="0"/>
          </a:p>
        </p:txBody>
      </p:sp>
      <p:sp>
        <p:nvSpPr>
          <p:cNvPr id="4" name="Content Placeholder 3"/>
          <p:cNvSpPr>
            <a:spLocks noGrp="1"/>
          </p:cNvSpPr>
          <p:nvPr>
            <p:ph sz="half" idx="2"/>
          </p:nvPr>
        </p:nvSpPr>
        <p:spPr>
          <a:xfrm>
            <a:off x="685800" y="609600"/>
            <a:ext cx="8153400" cy="2286000"/>
          </a:xfrm>
        </p:spPr>
        <p:txBody>
          <a:bodyPr>
            <a:normAutofit fontScale="25000" lnSpcReduction="20000"/>
          </a:bodyPr>
          <a:lstStyle/>
          <a:p>
            <a:r>
              <a:rPr lang="en-US" sz="6400" dirty="0" smtClean="0"/>
              <a:t>The Magnuson-Stevens Fishery Conservation and Management Act (MSA) created councils responsible for the fisheries that require conservation and management in their region. </a:t>
            </a:r>
          </a:p>
          <a:p>
            <a:r>
              <a:rPr lang="en-US" sz="6400" dirty="0"/>
              <a:t>V</a:t>
            </a:r>
            <a:r>
              <a:rPr lang="en-US" sz="6400" dirty="0" smtClean="0"/>
              <a:t>oting and non-voting members representing the commercial and recreational fishing sectors and environmental, academic, and government interests. Under MSA required to:</a:t>
            </a:r>
          </a:p>
          <a:p>
            <a:pPr lvl="1"/>
            <a:r>
              <a:rPr lang="en-US" sz="6400" dirty="0" smtClean="0"/>
              <a:t>Develop and amend Fishery Management Plans</a:t>
            </a:r>
          </a:p>
          <a:p>
            <a:pPr lvl="1"/>
            <a:r>
              <a:rPr lang="en-US" sz="6400" dirty="0" smtClean="0"/>
              <a:t>Convene committees and advisory panels and conduct public meetings</a:t>
            </a:r>
          </a:p>
          <a:p>
            <a:pPr lvl="1"/>
            <a:r>
              <a:rPr lang="en-US" sz="6400" dirty="0" smtClean="0"/>
              <a:t>Develop research priorities in conjunction with a Scientific and Statistical Committee</a:t>
            </a:r>
          </a:p>
          <a:p>
            <a:pPr lvl="1"/>
            <a:r>
              <a:rPr lang="en-US" sz="6400" dirty="0" smtClean="0"/>
              <a:t>Select fishery management options</a:t>
            </a:r>
          </a:p>
          <a:p>
            <a:pPr lvl="1"/>
            <a:r>
              <a:rPr lang="en-US" sz="6400" dirty="0" smtClean="0"/>
              <a:t>Set annual catch limits based on best available science</a:t>
            </a:r>
          </a:p>
          <a:p>
            <a:pPr lvl="1"/>
            <a:r>
              <a:rPr lang="en-US" sz="6400" dirty="0" smtClean="0"/>
              <a:t>Develop and implement rebuilding plans</a:t>
            </a:r>
          </a:p>
          <a:p>
            <a:endParaRPr lang="en-US" dirty="0"/>
          </a:p>
        </p:txBody>
      </p:sp>
      <p:pic>
        <p:nvPicPr>
          <p:cNvPr id="5122" name="Picture 2"/>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838200" y="3048000"/>
            <a:ext cx="7467600" cy="3733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5541728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tretch>
            <a:fillRect/>
          </a:stretch>
        </p:blipFill>
        <p:spPr bwMode="auto">
          <a:xfrm>
            <a:off x="152400" y="228600"/>
            <a:ext cx="4864607" cy="6400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Content Placeholder 4"/>
          <p:cNvSpPr>
            <a:spLocks noGrp="1"/>
          </p:cNvSpPr>
          <p:nvPr>
            <p:ph sz="half" idx="2"/>
          </p:nvPr>
        </p:nvSpPr>
        <p:spPr>
          <a:xfrm>
            <a:off x="5105400" y="228600"/>
            <a:ext cx="3886200" cy="6477000"/>
          </a:xfrm>
        </p:spPr>
        <p:txBody>
          <a:bodyPr>
            <a:normAutofit fontScale="92500" lnSpcReduction="20000"/>
          </a:bodyPr>
          <a:lstStyle/>
          <a:p>
            <a:pPr marL="0" indent="0">
              <a:buNone/>
            </a:pPr>
            <a:r>
              <a:rPr lang="en-US" dirty="0" smtClean="0"/>
              <a:t>NWFSC Social Science Programs</a:t>
            </a:r>
          </a:p>
          <a:p>
            <a:r>
              <a:rPr lang="en-US" dirty="0" smtClean="0"/>
              <a:t>2002 N=4    2014 N=15</a:t>
            </a:r>
          </a:p>
          <a:p>
            <a:r>
              <a:rPr lang="en-US" dirty="0" smtClean="0"/>
              <a:t>Projects</a:t>
            </a:r>
          </a:p>
          <a:p>
            <a:pPr lvl="1"/>
            <a:r>
              <a:rPr lang="en-US" dirty="0" smtClean="0"/>
              <a:t>Data</a:t>
            </a:r>
          </a:p>
          <a:p>
            <a:pPr lvl="2"/>
            <a:r>
              <a:rPr lang="en-US" dirty="0" smtClean="0"/>
              <a:t>Commercial</a:t>
            </a:r>
          </a:p>
          <a:p>
            <a:pPr lvl="2"/>
            <a:r>
              <a:rPr lang="en-US" dirty="0" smtClean="0"/>
              <a:t>Recreational</a:t>
            </a:r>
          </a:p>
          <a:p>
            <a:pPr lvl="2"/>
            <a:r>
              <a:rPr lang="en-US" dirty="0" smtClean="0"/>
              <a:t>Community</a:t>
            </a:r>
          </a:p>
          <a:p>
            <a:pPr lvl="1"/>
            <a:r>
              <a:rPr lang="en-US" dirty="0" smtClean="0"/>
              <a:t>Analysis</a:t>
            </a:r>
          </a:p>
          <a:p>
            <a:pPr lvl="2"/>
            <a:r>
              <a:rPr lang="en-US" dirty="0" smtClean="0"/>
              <a:t>Catch shares</a:t>
            </a:r>
          </a:p>
          <a:p>
            <a:pPr lvl="2"/>
            <a:r>
              <a:rPr lang="en-US" dirty="0" smtClean="0"/>
              <a:t>Regional economic impacts</a:t>
            </a:r>
          </a:p>
          <a:p>
            <a:pPr lvl="2"/>
            <a:r>
              <a:rPr lang="en-US" dirty="0" smtClean="0"/>
              <a:t>Fleet profitability</a:t>
            </a:r>
          </a:p>
          <a:p>
            <a:pPr lvl="2"/>
            <a:r>
              <a:rPr lang="en-US" dirty="0" smtClean="0"/>
              <a:t>Recreational demand and value</a:t>
            </a:r>
          </a:p>
          <a:p>
            <a:pPr lvl="2"/>
            <a:r>
              <a:rPr lang="en-US" dirty="0" smtClean="0"/>
              <a:t>Behavioral models</a:t>
            </a:r>
          </a:p>
          <a:p>
            <a:pPr lvl="2"/>
            <a:r>
              <a:rPr lang="en-US" dirty="0" smtClean="0"/>
              <a:t>Community effects and dependence</a:t>
            </a:r>
          </a:p>
          <a:p>
            <a:pPr lvl="2"/>
            <a:r>
              <a:rPr lang="en-US" dirty="0" smtClean="0"/>
              <a:t>Management support</a:t>
            </a:r>
          </a:p>
          <a:p>
            <a:pPr lvl="2"/>
            <a:r>
              <a:rPr lang="en-US" dirty="0" smtClean="0"/>
              <a:t>National projects</a:t>
            </a:r>
          </a:p>
          <a:p>
            <a:pPr lvl="2"/>
            <a:endParaRPr lang="en-US" dirty="0" smtClean="0"/>
          </a:p>
          <a:p>
            <a:pPr lvl="2"/>
            <a:endParaRPr lang="en-US" dirty="0" smtClean="0"/>
          </a:p>
          <a:p>
            <a:pPr lvl="2"/>
            <a:endParaRPr lang="en-US" dirty="0" smtClean="0"/>
          </a:p>
          <a:p>
            <a:pPr lvl="2"/>
            <a:endParaRPr lang="en-US" dirty="0" smtClean="0"/>
          </a:p>
          <a:p>
            <a:pPr lvl="1"/>
            <a:endParaRPr lang="en-US" dirty="0"/>
          </a:p>
        </p:txBody>
      </p:sp>
    </p:spTree>
    <p:extLst>
      <p:ext uri="{BB962C8B-B14F-4D97-AF65-F5344CB8AC3E}">
        <p14:creationId xmlns:p14="http://schemas.microsoft.com/office/powerpoint/2010/main" val="34807800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West Coast Groundfish Fishery</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Multispecies groundfish fishery</a:t>
            </a:r>
          </a:p>
          <a:p>
            <a:r>
              <a:rPr lang="en-US" dirty="0" smtClean="0"/>
              <a:t>Three “permit” types</a:t>
            </a:r>
          </a:p>
          <a:p>
            <a:pPr lvl="1"/>
            <a:r>
              <a:rPr lang="en-US" dirty="0" smtClean="0">
                <a:solidFill>
                  <a:srgbClr val="FF0000"/>
                </a:solidFill>
              </a:rPr>
              <a:t>Limited entry trawl permit (THIS PROJECT)</a:t>
            </a:r>
          </a:p>
          <a:p>
            <a:pPr lvl="2"/>
            <a:r>
              <a:rPr lang="en-US" dirty="0" smtClean="0"/>
              <a:t>Catcher vessels (</a:t>
            </a:r>
            <a:r>
              <a:rPr lang="en-US" dirty="0" err="1" smtClean="0"/>
              <a:t>shoreside</a:t>
            </a:r>
            <a:r>
              <a:rPr lang="en-US" dirty="0" smtClean="0"/>
              <a:t> and at-sea deliveries)</a:t>
            </a:r>
          </a:p>
          <a:p>
            <a:pPr lvl="2"/>
            <a:r>
              <a:rPr lang="en-US" dirty="0" smtClean="0"/>
              <a:t>Catcher-processors (hake - Pacific whiting)</a:t>
            </a:r>
          </a:p>
          <a:p>
            <a:pPr lvl="2"/>
            <a:r>
              <a:rPr lang="en-US" dirty="0" err="1" smtClean="0"/>
              <a:t>Motherships</a:t>
            </a:r>
            <a:r>
              <a:rPr lang="en-US" dirty="0" smtClean="0"/>
              <a:t> (hake - Pacific whiting)</a:t>
            </a:r>
          </a:p>
          <a:p>
            <a:pPr lvl="1"/>
            <a:r>
              <a:rPr lang="en-US" dirty="0" smtClean="0"/>
              <a:t>Limited entry fixed gear (pot and </a:t>
            </a:r>
            <a:r>
              <a:rPr lang="en-US" dirty="0" err="1" smtClean="0"/>
              <a:t>longline</a:t>
            </a:r>
            <a:r>
              <a:rPr lang="en-US" dirty="0" smtClean="0"/>
              <a:t>)</a:t>
            </a:r>
          </a:p>
          <a:p>
            <a:pPr lvl="2"/>
            <a:r>
              <a:rPr lang="en-US" dirty="0" smtClean="0"/>
              <a:t>Sablefish most important</a:t>
            </a:r>
          </a:p>
          <a:p>
            <a:pPr lvl="2"/>
            <a:r>
              <a:rPr lang="en-US" dirty="0" smtClean="0"/>
              <a:t>Permit stacking program – a type of catch shares</a:t>
            </a:r>
          </a:p>
          <a:p>
            <a:pPr lvl="1"/>
            <a:r>
              <a:rPr lang="en-US" dirty="0" smtClean="0"/>
              <a:t>Open access</a:t>
            </a:r>
          </a:p>
          <a:p>
            <a:r>
              <a:rPr lang="en-US" dirty="0" smtClean="0"/>
              <a:t>Rely (some greatly) on other fisheries, including West Coast State and Alaskan fisheries</a:t>
            </a:r>
            <a:endParaRPr lang="en-US" dirty="0"/>
          </a:p>
        </p:txBody>
      </p:sp>
    </p:spTree>
    <p:extLst>
      <p:ext uri="{BB962C8B-B14F-4D97-AF65-F5344CB8AC3E}">
        <p14:creationId xmlns:p14="http://schemas.microsoft.com/office/powerpoint/2010/main" val="5586880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r>
              <a:rPr lang="en-US" sz="3600" dirty="0" smtClean="0"/>
              <a:t>Limited Entry Trawl Groundfish Fishery</a:t>
            </a:r>
            <a:endParaRPr lang="en-US" sz="3600" dirty="0"/>
          </a:p>
        </p:txBody>
      </p:sp>
      <p:sp>
        <p:nvSpPr>
          <p:cNvPr id="5" name="Text Placeholder 4"/>
          <p:cNvSpPr>
            <a:spLocks noGrp="1"/>
          </p:cNvSpPr>
          <p:nvPr>
            <p:ph type="body" idx="1"/>
          </p:nvPr>
        </p:nvSpPr>
        <p:spPr/>
        <p:txBody>
          <a:bodyPr/>
          <a:lstStyle/>
          <a:p>
            <a:pPr algn="ctr"/>
            <a:r>
              <a:rPr lang="en-US" dirty="0" smtClean="0"/>
              <a:t>Historical Management &lt; 2011</a:t>
            </a:r>
          </a:p>
        </p:txBody>
      </p:sp>
      <p:sp>
        <p:nvSpPr>
          <p:cNvPr id="6" name="Content Placeholder 5"/>
          <p:cNvSpPr>
            <a:spLocks noGrp="1"/>
          </p:cNvSpPr>
          <p:nvPr>
            <p:ph sz="half" idx="2"/>
          </p:nvPr>
        </p:nvSpPr>
        <p:spPr/>
        <p:txBody>
          <a:bodyPr/>
          <a:lstStyle/>
          <a:p>
            <a:r>
              <a:rPr lang="en-US" dirty="0" smtClean="0"/>
              <a:t>Open access</a:t>
            </a:r>
          </a:p>
          <a:p>
            <a:r>
              <a:rPr lang="en-US" dirty="0" smtClean="0"/>
              <a:t>Limited Entry</a:t>
            </a:r>
          </a:p>
          <a:p>
            <a:r>
              <a:rPr lang="en-US" dirty="0" smtClean="0"/>
              <a:t>Buyback</a:t>
            </a:r>
          </a:p>
          <a:p>
            <a:r>
              <a:rPr lang="en-US" dirty="0" smtClean="0"/>
              <a:t>Monthly trip limits</a:t>
            </a:r>
          </a:p>
          <a:p>
            <a:r>
              <a:rPr lang="en-US" dirty="0" smtClean="0"/>
              <a:t>Seasonal closures</a:t>
            </a:r>
          </a:p>
          <a:p>
            <a:r>
              <a:rPr lang="en-US" dirty="0" smtClean="0"/>
              <a:t>Area/Depth closures</a:t>
            </a:r>
          </a:p>
          <a:p>
            <a:pPr marL="457200" lvl="1" indent="0">
              <a:buNone/>
            </a:pPr>
            <a:endParaRPr lang="en-US" dirty="0"/>
          </a:p>
        </p:txBody>
      </p:sp>
      <p:sp>
        <p:nvSpPr>
          <p:cNvPr id="7" name="Text Placeholder 6"/>
          <p:cNvSpPr>
            <a:spLocks noGrp="1"/>
          </p:cNvSpPr>
          <p:nvPr>
            <p:ph type="body" sz="quarter" idx="3"/>
          </p:nvPr>
        </p:nvSpPr>
        <p:spPr/>
        <p:txBody>
          <a:bodyPr/>
          <a:lstStyle/>
          <a:p>
            <a:pPr algn="ctr"/>
            <a:r>
              <a:rPr lang="en-US" dirty="0" smtClean="0"/>
              <a:t> Issues</a:t>
            </a:r>
          </a:p>
        </p:txBody>
      </p:sp>
      <p:sp>
        <p:nvSpPr>
          <p:cNvPr id="8" name="Content Placeholder 7"/>
          <p:cNvSpPr>
            <a:spLocks noGrp="1"/>
          </p:cNvSpPr>
          <p:nvPr>
            <p:ph sz="quarter" idx="4"/>
          </p:nvPr>
        </p:nvSpPr>
        <p:spPr/>
        <p:txBody>
          <a:bodyPr>
            <a:normAutofit fontScale="92500" lnSpcReduction="10000"/>
          </a:bodyPr>
          <a:lstStyle/>
          <a:p>
            <a:r>
              <a:rPr lang="en-US" dirty="0" smtClean="0"/>
              <a:t>Difficult to manage over fished species (</a:t>
            </a:r>
            <a:r>
              <a:rPr lang="en-US" dirty="0" err="1" smtClean="0"/>
              <a:t>Bocaccio</a:t>
            </a:r>
            <a:r>
              <a:rPr lang="en-US" dirty="0" smtClean="0"/>
              <a:t>, Canary, </a:t>
            </a:r>
            <a:r>
              <a:rPr lang="en-US" dirty="0" err="1" smtClean="0"/>
              <a:t>Cowcod</a:t>
            </a:r>
            <a:r>
              <a:rPr lang="en-US" dirty="0" smtClean="0"/>
              <a:t>, </a:t>
            </a:r>
            <a:r>
              <a:rPr lang="en-US" dirty="0" err="1" smtClean="0"/>
              <a:t>Darkblotched</a:t>
            </a:r>
            <a:r>
              <a:rPr lang="en-US" dirty="0" smtClean="0"/>
              <a:t>, POP, Widow, </a:t>
            </a:r>
            <a:r>
              <a:rPr lang="en-US" dirty="0" err="1" smtClean="0"/>
              <a:t>Yelloweye</a:t>
            </a:r>
            <a:r>
              <a:rPr lang="en-US" dirty="0" smtClean="0"/>
              <a:t>)</a:t>
            </a:r>
          </a:p>
          <a:p>
            <a:r>
              <a:rPr lang="en-US" dirty="0" smtClean="0"/>
              <a:t>Complicated management structure with in season management</a:t>
            </a:r>
          </a:p>
          <a:p>
            <a:r>
              <a:rPr lang="en-US" dirty="0" smtClean="0"/>
              <a:t>Constraining for participants regarding timing</a:t>
            </a:r>
          </a:p>
          <a:p>
            <a:r>
              <a:rPr lang="en-US" dirty="0" smtClean="0"/>
              <a:t>Over capitalization – “race to fish”</a:t>
            </a:r>
          </a:p>
          <a:p>
            <a:endParaRPr lang="en-US" dirty="0" smtClean="0"/>
          </a:p>
          <a:p>
            <a:pPr lvl="1"/>
            <a:endParaRPr lang="en-US" dirty="0" smtClean="0"/>
          </a:p>
          <a:p>
            <a:endParaRPr lang="en-US" dirty="0" smtClean="0"/>
          </a:p>
          <a:p>
            <a:endParaRPr lang="en-US" dirty="0"/>
          </a:p>
        </p:txBody>
      </p:sp>
    </p:spTree>
    <p:extLst>
      <p:ext uri="{BB962C8B-B14F-4D97-AF65-F5344CB8AC3E}">
        <p14:creationId xmlns:p14="http://schemas.microsoft.com/office/powerpoint/2010/main" val="181025519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6704</TotalTime>
  <Words>2060</Words>
  <Application>Microsoft Office PowerPoint</Application>
  <PresentationFormat>On-screen Show (4:3)</PresentationFormat>
  <Paragraphs>293</Paragraphs>
  <Slides>30</Slides>
  <Notes>0</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Office Theme</vt:lpstr>
      <vt:lpstr>The Role of Biological Drivers on Fishery Economic Outcomes A Comparison Pre and Post Catch Shares</vt:lpstr>
      <vt:lpstr>PowerPoint Presentation</vt:lpstr>
      <vt:lpstr>VERY Special Thanks!!!</vt:lpstr>
      <vt:lpstr>NOAA Fisheries Background</vt:lpstr>
      <vt:lpstr>Regional Office and Science Centers</vt:lpstr>
      <vt:lpstr>8 Regional Fishery Management Councils</vt:lpstr>
      <vt:lpstr>PowerPoint Presentation</vt:lpstr>
      <vt:lpstr>West Coast Groundfish Fishery</vt:lpstr>
      <vt:lpstr>Limited Entry Trawl Groundfish Fishery</vt:lpstr>
      <vt:lpstr>October 2010 In Season Management</vt:lpstr>
      <vt:lpstr>West Coast Catch Share Program Limited Entry Trawl Groundfish Fishery</vt:lpstr>
      <vt:lpstr>Stated Goals and Objectives</vt:lpstr>
      <vt:lpstr>Constraints and Guiding Principles The above goals and objectives should be achieved  while the following occurs:</vt:lpstr>
      <vt:lpstr>“Expected” Economic Effects of Catch Shares</vt:lpstr>
      <vt:lpstr>Notable Features</vt:lpstr>
      <vt:lpstr>Notable Occurrences</vt:lpstr>
      <vt:lpstr>The Project and Data</vt:lpstr>
      <vt:lpstr>Economic Data Collection (EDC)</vt:lpstr>
      <vt:lpstr>EDC Analysis</vt:lpstr>
      <vt:lpstr>PowerPoint Presentation</vt:lpstr>
      <vt:lpstr>Average Net Revenue by Sub-fishery</vt:lpstr>
      <vt:lpstr>PowerPoint Presentation</vt:lpstr>
      <vt:lpstr>PowerPoint Presentation</vt:lpstr>
      <vt:lpstr>Economic Data</vt:lpstr>
      <vt:lpstr>Trawl Survey Data</vt:lpstr>
      <vt:lpstr>Some Thoughts…</vt:lpstr>
      <vt:lpstr>Some More Thoughts…</vt:lpstr>
      <vt:lpstr>Alternative Title No. 2    How Does Fishing Behavior Change Due to Catch Shares and Biological Constraints?</vt:lpstr>
      <vt:lpstr>A Primer on Economic Analysis The Two Most Common Methods Are Very Different</vt:lpstr>
      <vt:lpstr>A Primer on Economic Analysis (cont’d) The Two Most Common Methods Are Very Different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Lee, Todd Stuart</dc:creator>
  <cp:lastModifiedBy>Kelli Johnson</cp:lastModifiedBy>
  <cp:revision>66</cp:revision>
  <cp:lastPrinted>2014-08-26T15:14:27Z</cp:lastPrinted>
  <dcterms:created xsi:type="dcterms:W3CDTF">2014-08-25T16:11:05Z</dcterms:created>
  <dcterms:modified xsi:type="dcterms:W3CDTF">2014-08-31T04:38:33Z</dcterms:modified>
</cp:coreProperties>
</file>

<file path=docProps/thumbnail.jpeg>
</file>